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447" r:id="rId4"/>
    <p:sldId id="406" r:id="rId5"/>
    <p:sldId id="413" r:id="rId6"/>
    <p:sldId id="438" r:id="rId7"/>
    <p:sldId id="260" r:id="rId8"/>
    <p:sldId id="434" r:id="rId9"/>
    <p:sldId id="446" r:id="rId10"/>
    <p:sldId id="439" r:id="rId11"/>
    <p:sldId id="407" r:id="rId12"/>
    <p:sldId id="408" r:id="rId13"/>
    <p:sldId id="443" r:id="rId14"/>
    <p:sldId id="461" r:id="rId15"/>
    <p:sldId id="460" r:id="rId16"/>
    <p:sldId id="459" r:id="rId17"/>
    <p:sldId id="448" r:id="rId18"/>
    <p:sldId id="458" r:id="rId19"/>
    <p:sldId id="411" r:id="rId20"/>
    <p:sldId id="441" r:id="rId21"/>
    <p:sldId id="41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3010" autoAdjust="0"/>
  </p:normalViewPr>
  <p:slideViewPr>
    <p:cSldViewPr snapToGrid="0">
      <p:cViewPr varScale="1">
        <p:scale>
          <a:sx n="68" d="100"/>
          <a:sy n="68" d="100"/>
        </p:scale>
        <p:origin x="114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4" Type="http://schemas.openxmlformats.org/officeDocument/2006/relationships/image" Target="../media/image4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4" Type="http://schemas.openxmlformats.org/officeDocument/2006/relationships/image" Target="../media/image4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CB97BA-58CB-4269-B0F0-69DFB811B519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600D1CE-02C2-41BF-991E-8DAFF350741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800" dirty="0"/>
            <a:t>Identify and enhance existing data from population-based prospective cohorts </a:t>
          </a:r>
          <a:endParaRPr lang="en-US" sz="2800" dirty="0"/>
        </a:p>
      </dgm:t>
    </dgm:pt>
    <dgm:pt modelId="{B1A318A6-DB15-4323-9BA3-F9A86FC36BE3}" type="parTrans" cxnId="{06F9C855-B924-4345-AE33-17C22C8A3F62}">
      <dgm:prSet/>
      <dgm:spPr/>
      <dgm:t>
        <a:bodyPr/>
        <a:lstStyle/>
        <a:p>
          <a:endParaRPr lang="en-US"/>
        </a:p>
      </dgm:t>
    </dgm:pt>
    <dgm:pt modelId="{264C072E-D6B6-4033-A426-53E9DE36F73E}" type="sibTrans" cxnId="{06F9C855-B924-4345-AE33-17C22C8A3F62}">
      <dgm:prSet/>
      <dgm:spPr/>
      <dgm:t>
        <a:bodyPr/>
        <a:lstStyle/>
        <a:p>
          <a:endParaRPr lang="en-US"/>
        </a:p>
      </dgm:t>
    </dgm:pt>
    <dgm:pt modelId="{E4BA9F4E-0DBE-4220-B5AD-FACF3982932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800" dirty="0"/>
            <a:t>Analyse the relationship between exposure to ACEs, chronic pain and treatment outcomes</a:t>
          </a:r>
          <a:endParaRPr lang="en-US" sz="2800" dirty="0"/>
        </a:p>
      </dgm:t>
    </dgm:pt>
    <dgm:pt modelId="{B79DF723-23D8-4022-8F2B-FA871890A9A7}" type="parTrans" cxnId="{EE987688-0B6A-4BE3-98D7-3B0C18C392AB}">
      <dgm:prSet/>
      <dgm:spPr/>
      <dgm:t>
        <a:bodyPr/>
        <a:lstStyle/>
        <a:p>
          <a:endParaRPr lang="en-US"/>
        </a:p>
      </dgm:t>
    </dgm:pt>
    <dgm:pt modelId="{9A7E1053-DD5F-41F7-98F1-15A084FD982C}" type="sibTrans" cxnId="{EE987688-0B6A-4BE3-98D7-3B0C18C392AB}">
      <dgm:prSet/>
      <dgm:spPr/>
      <dgm:t>
        <a:bodyPr/>
        <a:lstStyle/>
        <a:p>
          <a:endParaRPr lang="en-US"/>
        </a:p>
      </dgm:t>
    </dgm:pt>
    <dgm:pt modelId="{D9DF8E83-5C5A-4466-9F77-5610B79EA6C0}" type="pres">
      <dgm:prSet presAssocID="{05CB97BA-58CB-4269-B0F0-69DFB811B519}" presName="root" presStyleCnt="0">
        <dgm:presLayoutVars>
          <dgm:dir/>
          <dgm:resizeHandles val="exact"/>
        </dgm:presLayoutVars>
      </dgm:prSet>
      <dgm:spPr/>
    </dgm:pt>
    <dgm:pt modelId="{A65E9556-5F35-4F0B-8DB8-717D84FD1E59}" type="pres">
      <dgm:prSet presAssocID="{4600D1CE-02C2-41BF-991E-8DAFF350741D}" presName="compNode" presStyleCnt="0"/>
      <dgm:spPr/>
    </dgm:pt>
    <dgm:pt modelId="{DC1C108C-31F8-4081-9CF8-8310867344A4}" type="pres">
      <dgm:prSet presAssocID="{4600D1CE-02C2-41BF-991E-8DAFF350741D}" presName="bgRect" presStyleLbl="bgShp" presStyleIdx="0" presStyleCnt="2"/>
      <dgm:spPr/>
    </dgm:pt>
    <dgm:pt modelId="{8CC3AE2A-6092-481C-A7AD-768935C224FE}" type="pres">
      <dgm:prSet presAssocID="{4600D1CE-02C2-41BF-991E-8DAFF350741D}" presName="iconRect" presStyleLbl="node1" presStyleIdx="0" presStyleCnt="2" custScaleX="147923" custScaleY="14953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714242D2-0194-49AF-876A-EC850296C85C}" type="pres">
      <dgm:prSet presAssocID="{4600D1CE-02C2-41BF-991E-8DAFF350741D}" presName="spaceRect" presStyleCnt="0"/>
      <dgm:spPr/>
    </dgm:pt>
    <dgm:pt modelId="{FD471F00-F5F6-4FD0-8D1C-26ED8B4CD3E1}" type="pres">
      <dgm:prSet presAssocID="{4600D1CE-02C2-41BF-991E-8DAFF350741D}" presName="parTx" presStyleLbl="revTx" presStyleIdx="0" presStyleCnt="2">
        <dgm:presLayoutVars>
          <dgm:chMax val="0"/>
          <dgm:chPref val="0"/>
        </dgm:presLayoutVars>
      </dgm:prSet>
      <dgm:spPr/>
    </dgm:pt>
    <dgm:pt modelId="{AB04FC62-365F-4E05-9CC8-FEA742363418}" type="pres">
      <dgm:prSet presAssocID="{264C072E-D6B6-4033-A426-53E9DE36F73E}" presName="sibTrans" presStyleCnt="0"/>
      <dgm:spPr/>
    </dgm:pt>
    <dgm:pt modelId="{F322115D-1162-44A7-93F4-10ECDDDAEEB4}" type="pres">
      <dgm:prSet presAssocID="{E4BA9F4E-0DBE-4220-B5AD-FACF39829321}" presName="compNode" presStyleCnt="0"/>
      <dgm:spPr/>
    </dgm:pt>
    <dgm:pt modelId="{4D752797-DFF0-403E-B7B2-E70AAF245610}" type="pres">
      <dgm:prSet presAssocID="{E4BA9F4E-0DBE-4220-B5AD-FACF39829321}" presName="bgRect" presStyleLbl="bgShp" presStyleIdx="1" presStyleCnt="2"/>
      <dgm:spPr/>
    </dgm:pt>
    <dgm:pt modelId="{1F3A03D7-74C7-4891-BA68-F32EC0E1C29C}" type="pres">
      <dgm:prSet presAssocID="{E4BA9F4E-0DBE-4220-B5AD-FACF39829321}" presName="iconRect" presStyleLbl="node1" presStyleIdx="1" presStyleCnt="2" custScaleX="150850" custScaleY="141490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search with solid fill"/>
        </a:ext>
      </dgm:extLst>
    </dgm:pt>
    <dgm:pt modelId="{884446F3-C3E6-4573-ACDC-69EE51C4CD0A}" type="pres">
      <dgm:prSet presAssocID="{E4BA9F4E-0DBE-4220-B5AD-FACF39829321}" presName="spaceRect" presStyleCnt="0"/>
      <dgm:spPr/>
    </dgm:pt>
    <dgm:pt modelId="{9B2F8297-B902-4A7E-B643-E646D4606F46}" type="pres">
      <dgm:prSet presAssocID="{E4BA9F4E-0DBE-4220-B5AD-FACF39829321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071FE43B-F9C2-470C-82FD-0451BF15A1C2}" type="presOf" srcId="{E4BA9F4E-0DBE-4220-B5AD-FACF39829321}" destId="{9B2F8297-B902-4A7E-B643-E646D4606F46}" srcOrd="0" destOrd="0" presId="urn:microsoft.com/office/officeart/2018/2/layout/IconVerticalSolidList"/>
    <dgm:cxn modelId="{B3962E44-B1C6-4437-810E-3BE06019E3B2}" type="presOf" srcId="{4600D1CE-02C2-41BF-991E-8DAFF350741D}" destId="{FD471F00-F5F6-4FD0-8D1C-26ED8B4CD3E1}" srcOrd="0" destOrd="0" presId="urn:microsoft.com/office/officeart/2018/2/layout/IconVerticalSolidList"/>
    <dgm:cxn modelId="{06F9C855-B924-4345-AE33-17C22C8A3F62}" srcId="{05CB97BA-58CB-4269-B0F0-69DFB811B519}" destId="{4600D1CE-02C2-41BF-991E-8DAFF350741D}" srcOrd="0" destOrd="0" parTransId="{B1A318A6-DB15-4323-9BA3-F9A86FC36BE3}" sibTransId="{264C072E-D6B6-4033-A426-53E9DE36F73E}"/>
    <dgm:cxn modelId="{EE987688-0B6A-4BE3-98D7-3B0C18C392AB}" srcId="{05CB97BA-58CB-4269-B0F0-69DFB811B519}" destId="{E4BA9F4E-0DBE-4220-B5AD-FACF39829321}" srcOrd="1" destOrd="0" parTransId="{B79DF723-23D8-4022-8F2B-FA871890A9A7}" sibTransId="{9A7E1053-DD5F-41F7-98F1-15A084FD982C}"/>
    <dgm:cxn modelId="{6D1FB2A9-2432-4A45-8A17-3CFB303D3641}" type="presOf" srcId="{05CB97BA-58CB-4269-B0F0-69DFB811B519}" destId="{D9DF8E83-5C5A-4466-9F77-5610B79EA6C0}" srcOrd="0" destOrd="0" presId="urn:microsoft.com/office/officeart/2018/2/layout/IconVerticalSolidList"/>
    <dgm:cxn modelId="{CC05F609-65DB-42C4-99FD-29A579D70007}" type="presParOf" srcId="{D9DF8E83-5C5A-4466-9F77-5610B79EA6C0}" destId="{A65E9556-5F35-4F0B-8DB8-717D84FD1E59}" srcOrd="0" destOrd="0" presId="urn:microsoft.com/office/officeart/2018/2/layout/IconVerticalSolidList"/>
    <dgm:cxn modelId="{466816D8-AD7A-4C4D-8CA3-54E37767E429}" type="presParOf" srcId="{A65E9556-5F35-4F0B-8DB8-717D84FD1E59}" destId="{DC1C108C-31F8-4081-9CF8-8310867344A4}" srcOrd="0" destOrd="0" presId="urn:microsoft.com/office/officeart/2018/2/layout/IconVerticalSolidList"/>
    <dgm:cxn modelId="{42A80972-C4C6-4E62-8691-866CEBBA560A}" type="presParOf" srcId="{A65E9556-5F35-4F0B-8DB8-717D84FD1E59}" destId="{8CC3AE2A-6092-481C-A7AD-768935C224FE}" srcOrd="1" destOrd="0" presId="urn:microsoft.com/office/officeart/2018/2/layout/IconVerticalSolidList"/>
    <dgm:cxn modelId="{605CCF15-4A09-4C0F-B0E5-E6BA8EF45948}" type="presParOf" srcId="{A65E9556-5F35-4F0B-8DB8-717D84FD1E59}" destId="{714242D2-0194-49AF-876A-EC850296C85C}" srcOrd="2" destOrd="0" presId="urn:microsoft.com/office/officeart/2018/2/layout/IconVerticalSolidList"/>
    <dgm:cxn modelId="{272C11AA-8486-4902-B4CC-D5FEFD43A66D}" type="presParOf" srcId="{A65E9556-5F35-4F0B-8DB8-717D84FD1E59}" destId="{FD471F00-F5F6-4FD0-8D1C-26ED8B4CD3E1}" srcOrd="3" destOrd="0" presId="urn:microsoft.com/office/officeart/2018/2/layout/IconVerticalSolidList"/>
    <dgm:cxn modelId="{8384A148-4223-4FB8-B866-29A9209DF1D3}" type="presParOf" srcId="{D9DF8E83-5C5A-4466-9F77-5610B79EA6C0}" destId="{AB04FC62-365F-4E05-9CC8-FEA742363418}" srcOrd="1" destOrd="0" presId="urn:microsoft.com/office/officeart/2018/2/layout/IconVerticalSolidList"/>
    <dgm:cxn modelId="{29ABEAEF-4F4D-4ED0-88D4-F9866DD5F2DF}" type="presParOf" srcId="{D9DF8E83-5C5A-4466-9F77-5610B79EA6C0}" destId="{F322115D-1162-44A7-93F4-10ECDDDAEEB4}" srcOrd="2" destOrd="0" presId="urn:microsoft.com/office/officeart/2018/2/layout/IconVerticalSolidList"/>
    <dgm:cxn modelId="{8465D08B-CF32-47FD-9D54-750467F1F244}" type="presParOf" srcId="{F322115D-1162-44A7-93F4-10ECDDDAEEB4}" destId="{4D752797-DFF0-403E-B7B2-E70AAF245610}" srcOrd="0" destOrd="0" presId="urn:microsoft.com/office/officeart/2018/2/layout/IconVerticalSolidList"/>
    <dgm:cxn modelId="{26AA22FB-1A06-4D62-8730-9D3BEFC78A2B}" type="presParOf" srcId="{F322115D-1162-44A7-93F4-10ECDDDAEEB4}" destId="{1F3A03D7-74C7-4891-BA68-F32EC0E1C29C}" srcOrd="1" destOrd="0" presId="urn:microsoft.com/office/officeart/2018/2/layout/IconVerticalSolidList"/>
    <dgm:cxn modelId="{F1800EB1-2241-4AE2-8819-7382554C9D4A}" type="presParOf" srcId="{F322115D-1162-44A7-93F4-10ECDDDAEEB4}" destId="{884446F3-C3E6-4573-ACDC-69EE51C4CD0A}" srcOrd="2" destOrd="0" presId="urn:microsoft.com/office/officeart/2018/2/layout/IconVerticalSolidList"/>
    <dgm:cxn modelId="{37EBA105-9CD0-4EAB-BE10-6AB21FDC11F1}" type="presParOf" srcId="{F322115D-1162-44A7-93F4-10ECDDDAEEB4}" destId="{9B2F8297-B902-4A7E-B643-E646D4606F4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1C108C-31F8-4081-9CF8-8310867344A4}">
      <dsp:nvSpPr>
        <dsp:cNvPr id="0" name=""/>
        <dsp:cNvSpPr/>
      </dsp:nvSpPr>
      <dsp:spPr>
        <a:xfrm>
          <a:off x="0" y="707092"/>
          <a:ext cx="10515600" cy="130540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C3AE2A-6092-481C-A7AD-768935C224FE}">
      <dsp:nvSpPr>
        <dsp:cNvPr id="0" name=""/>
        <dsp:cNvSpPr/>
      </dsp:nvSpPr>
      <dsp:spPr>
        <a:xfrm>
          <a:off x="222847" y="822984"/>
          <a:ext cx="1062043" cy="107361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471F00-F5F6-4FD0-8D1C-26ED8B4CD3E1}">
      <dsp:nvSpPr>
        <dsp:cNvPr id="0" name=""/>
        <dsp:cNvSpPr/>
      </dsp:nvSpPr>
      <dsp:spPr>
        <a:xfrm>
          <a:off x="1507738" y="707092"/>
          <a:ext cx="900786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Identify and enhance existing data from population-based prospective cohorts </a:t>
          </a:r>
          <a:endParaRPr lang="en-US" sz="2800" kern="1200" dirty="0"/>
        </a:p>
      </dsp:txBody>
      <dsp:txXfrm>
        <a:off x="1507738" y="707092"/>
        <a:ext cx="9007861" cy="1305401"/>
      </dsp:txXfrm>
    </dsp:sp>
    <dsp:sp modelId="{4D752797-DFF0-403E-B7B2-E70AAF245610}">
      <dsp:nvSpPr>
        <dsp:cNvPr id="0" name=""/>
        <dsp:cNvSpPr/>
      </dsp:nvSpPr>
      <dsp:spPr>
        <a:xfrm>
          <a:off x="0" y="2338844"/>
          <a:ext cx="10515600" cy="130540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3A03D7-74C7-4891-BA68-F32EC0E1C29C}">
      <dsp:nvSpPr>
        <dsp:cNvPr id="0" name=""/>
        <dsp:cNvSpPr/>
      </dsp:nvSpPr>
      <dsp:spPr>
        <a:xfrm>
          <a:off x="212339" y="2483616"/>
          <a:ext cx="1083058" cy="101585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2F8297-B902-4A7E-B643-E646D4606F46}">
      <dsp:nvSpPr>
        <dsp:cNvPr id="0" name=""/>
        <dsp:cNvSpPr/>
      </dsp:nvSpPr>
      <dsp:spPr>
        <a:xfrm>
          <a:off x="1507738" y="2338844"/>
          <a:ext cx="900786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Analyse the relationship between exposure to ACEs, chronic pain and treatment outcomes</a:t>
          </a:r>
          <a:endParaRPr lang="en-US" sz="2800" kern="1200" dirty="0"/>
        </a:p>
      </dsp:txBody>
      <dsp:txXfrm>
        <a:off x="1507738" y="2338844"/>
        <a:ext cx="9007861" cy="13054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159E26-D77E-4B35-A782-BF1EDE78CC4B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3C685-216D-4D39-B80B-45C3763E6B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069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3C685-216D-4D39-B80B-45C3763E6BC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4480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3C685-216D-4D39-B80B-45C3763E6BC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6597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3C685-216D-4D39-B80B-45C3763E6BC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8807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3C685-216D-4D39-B80B-45C3763E6BC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2091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3C685-216D-4D39-B80B-45C3763E6BCD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852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3C685-216D-4D39-B80B-45C3763E6BC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968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3C685-216D-4D39-B80B-45C3763E6BC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844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2A10BF-1F43-4ADB-B54E-617E54D4101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004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3C685-216D-4D39-B80B-45C3763E6BC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989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03FA62-5F2A-4F79-8344-576B88BA5C1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15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1DFC1-FB87-4685-8F51-30A6E6E99FD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279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1DFC1-FB87-4685-8F51-30A6E6E99FD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291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03FA62-5F2A-4F79-8344-576B88BA5C1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343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image" Target="../media/image4.sv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4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Non-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3D1600F8-0680-4377-A5F2-2C07C9259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958"/>
            <a:ext cx="12192000" cy="68480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283CC0-78E9-58B8-2796-D23D0DCEE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28684" y="1773237"/>
            <a:ext cx="6989778" cy="1655762"/>
          </a:xfrm>
        </p:spPr>
        <p:txBody>
          <a:bodyPr anchor="b">
            <a:normAutofit/>
          </a:bodyPr>
          <a:lstStyle>
            <a:lvl1pPr algn="ctr">
              <a:defRPr sz="4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3CAF98-473B-7BD5-6D25-CE2A9E4B04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7790" y="3933144"/>
            <a:ext cx="6091566" cy="61507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09A1644-5A2D-4A55-A5D8-97EEA410EF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88676" y="179553"/>
            <a:ext cx="2869794" cy="78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0540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9432A7C-BF5A-4506-80CD-B3C62722BE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B1B809-50E7-4CEA-C708-B8916D305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0676E1-0D59-CC88-9375-3A362D382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51886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6A27C-8D57-C856-A065-8E85A28F0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382B3-0198-B33D-8243-0647A983E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0FECC2-CA0D-BEA2-3555-BAB4A8D7CC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E384D1-17F1-0304-6850-311FE7854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F604-E600-40CC-9426-3D98A7950006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C6BF13-1468-D64A-C014-B72A7159F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CA9597-B83F-ABD2-BD2A-1803F7B5D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E00B-3AD9-4A0C-BA6B-85BECACD0B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1577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60B1C-B16C-E3B2-62F0-E47F6C5FC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83F4CC-0A52-F7BC-4858-A1AE8F8139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3F0E1C-69AC-44AE-553C-FCA575BB75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EE8C25-10F9-C19E-9688-919DF29C2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F604-E600-40CC-9426-3D98A7950006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5ABE4-AF27-1B81-B2D3-07BB23E52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C9921A-292D-872F-73AD-8E13C400E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E00B-3AD9-4A0C-BA6B-85BECACD0B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8162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E507A-DF85-CFC1-366B-5A0D0A8AA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FD12A2-39CF-5FAD-7B96-2234E1FB5B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7722F-9E0F-6F81-DC36-043787DCA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F604-E600-40CC-9426-3D98A7950006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4113D-5784-2B05-581D-69A0968E8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2530F5-F03B-DD7C-9337-ACB59746D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E00B-3AD9-4A0C-BA6B-85BECACD0B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880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0EB3B9-67B1-5159-EC9C-BB2CE91D02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816A2D-D5EC-C380-9915-093B37D48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70933-0621-22CD-5B14-320481DD5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F604-E600-40CC-9426-3D98A7950006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EF0A94-B064-7ADE-F753-D9D6BEB15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DCA2A3-CF85-2319-9786-457A287E1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E00B-3AD9-4A0C-BA6B-85BECACD0B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7400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823460EC-F6C5-4A4F-B646-B09E9D5E7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11A7E-83C2-9C68-6B98-5314F4B43D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0C8D3CBD-78E9-6C41-C61A-287864844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8665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287C4EC1-314A-4AD4-B30A-1277E76575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6CECE-93B3-B671-A3F0-599074EBBA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AB6925-598B-3BFC-B1C2-E6CC757AF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F8FDC19-EC0C-725E-285B-DD23258DB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11705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6BD164E1-9D45-4AEB-B51F-4DA682BDA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A6645A-A5B4-84D1-C969-FE7EDE13A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2FBCB0-CED4-161F-8922-639102F3C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B0A416-F3C7-074F-22CA-2A3C0144BA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A07345-34C9-DE7E-8D52-AD9999DC95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3EC1E8-69DB-3B4A-3E0B-5D8368B892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35735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4694733F-14B0-46B4-812B-C3AE4F6775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AF4D1AD-1CD4-491D-AA92-30D9416E4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32948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 Slide non-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8B7429C-256D-D6A1-ECE1-DCD3CB7FF32C}"/>
              </a:ext>
            </a:extLst>
          </p:cNvPr>
          <p:cNvSpPr/>
          <p:nvPr/>
        </p:nvSpPr>
        <p:spPr>
          <a:xfrm>
            <a:off x="0" y="1"/>
            <a:ext cx="12192007" cy="6858004"/>
          </a:xfrm>
          <a:custGeom>
            <a:avLst/>
            <a:gdLst>
              <a:gd name="connsiteX0" fmla="*/ 748 w 12192007"/>
              <a:gd name="connsiteY0" fmla="*/ 314 h 6858004"/>
              <a:gd name="connsiteX1" fmla="*/ 12192756 w 12192007"/>
              <a:gd name="connsiteY1" fmla="*/ 314 h 6858004"/>
              <a:gd name="connsiteX2" fmla="*/ 12192756 w 12192007"/>
              <a:gd name="connsiteY2" fmla="*/ 6858318 h 6858004"/>
              <a:gd name="connsiteX3" fmla="*/ 748 w 12192007"/>
              <a:gd name="connsiteY3" fmla="*/ 6858318 h 685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7" h="6858004">
                <a:moveTo>
                  <a:pt x="748" y="314"/>
                </a:moveTo>
                <a:lnTo>
                  <a:pt x="12192756" y="314"/>
                </a:lnTo>
                <a:lnTo>
                  <a:pt x="12192756" y="6858318"/>
                </a:lnTo>
                <a:lnTo>
                  <a:pt x="748" y="6858318"/>
                </a:lnTo>
                <a:close/>
              </a:path>
            </a:pathLst>
          </a:custGeom>
          <a:solidFill>
            <a:srgbClr val="F4F4F4"/>
          </a:solidFill>
          <a:ln w="88944" cap="rnd">
            <a:noFill/>
            <a:prstDash val="solid"/>
            <a:round/>
          </a:ln>
        </p:spPr>
        <p:txBody>
          <a:bodyPr rtlCol="0" anchor="ctr"/>
          <a:lstStyle/>
          <a:p>
            <a:endParaRPr lang="en-GB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10F7917-2696-4574-AA8C-A4C3F004F42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757" y="6505570"/>
            <a:ext cx="1928486" cy="281659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232A5ED-092C-372F-0706-1B363A61544D}"/>
              </a:ext>
            </a:extLst>
          </p:cNvPr>
          <p:cNvSpPr/>
          <p:nvPr/>
        </p:nvSpPr>
        <p:spPr>
          <a:xfrm>
            <a:off x="1852694" y="5"/>
            <a:ext cx="10339267" cy="6857983"/>
          </a:xfrm>
          <a:custGeom>
            <a:avLst/>
            <a:gdLst>
              <a:gd name="connsiteX0" fmla="*/ 10339427 w 10339267"/>
              <a:gd name="connsiteY0" fmla="*/ -315 h 6857983"/>
              <a:gd name="connsiteX1" fmla="*/ 1473359 w 10339267"/>
              <a:gd name="connsiteY1" fmla="*/ -315 h 6857983"/>
              <a:gd name="connsiteX2" fmla="*/ 160 w 10339267"/>
              <a:gd name="connsiteY2" fmla="*/ -315 h 6857983"/>
              <a:gd name="connsiteX3" fmla="*/ 6858168 w 10339267"/>
              <a:gd name="connsiteY3" fmla="*/ 6857669 h 6857983"/>
              <a:gd name="connsiteX4" fmla="*/ 10339427 w 10339267"/>
              <a:gd name="connsiteY4" fmla="*/ 6857669 h 6857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39267" h="6857983">
                <a:moveTo>
                  <a:pt x="10339427" y="-315"/>
                </a:moveTo>
                <a:lnTo>
                  <a:pt x="1473359" y="-315"/>
                </a:lnTo>
                <a:lnTo>
                  <a:pt x="160" y="-315"/>
                </a:lnTo>
                <a:lnTo>
                  <a:pt x="6858168" y="6857669"/>
                </a:lnTo>
                <a:lnTo>
                  <a:pt x="10339427" y="6857669"/>
                </a:lnTo>
                <a:close/>
              </a:path>
            </a:pathLst>
          </a:custGeom>
          <a:solidFill>
            <a:srgbClr val="1C4392"/>
          </a:solidFill>
          <a:ln w="88943" cap="rnd">
            <a:noFill/>
            <a:prstDash val="solid"/>
            <a:round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A8A080-AA50-3EB8-4121-B88BF09E6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0707" y="2832518"/>
            <a:ext cx="6570183" cy="1192964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80DCD9D3-9BD5-4713-AF23-700B66515A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55440" y="4134312"/>
            <a:ext cx="5505450" cy="1500187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4D29F5C-F747-4313-956D-5C98FBACC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730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7499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(Optional)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24">
            <a:extLst>
              <a:ext uri="{FF2B5EF4-FFF2-40B4-BE49-F238E27FC236}">
                <a16:creationId xmlns:a16="http://schemas.microsoft.com/office/drawing/2014/main" id="{BED080A8-82FE-11C5-9BFE-6A2450D7FF61}"/>
              </a:ext>
            </a:extLst>
          </p:cNvPr>
          <p:cNvGrpSpPr/>
          <p:nvPr/>
        </p:nvGrpSpPr>
        <p:grpSpPr>
          <a:xfrm>
            <a:off x="42" y="45"/>
            <a:ext cx="12192007" cy="6858005"/>
            <a:chOff x="42" y="45"/>
            <a:chExt cx="12192007" cy="6858005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CC0F9FE9-0293-2F50-6EDF-703D31DC157A}"/>
                </a:ext>
              </a:extLst>
            </p:cNvPr>
            <p:cNvSpPr/>
            <p:nvPr/>
          </p:nvSpPr>
          <p:spPr>
            <a:xfrm>
              <a:off x="42" y="46"/>
              <a:ext cx="12192007" cy="6858004"/>
            </a:xfrm>
            <a:custGeom>
              <a:avLst/>
              <a:gdLst>
                <a:gd name="connsiteX0" fmla="*/ 72 w 12192007"/>
                <a:gd name="connsiteY0" fmla="*/ -1365 h 6858004"/>
                <a:gd name="connsiteX1" fmla="*/ 12192080 w 12192007"/>
                <a:gd name="connsiteY1" fmla="*/ -1365 h 6858004"/>
                <a:gd name="connsiteX2" fmla="*/ 12192080 w 12192007"/>
                <a:gd name="connsiteY2" fmla="*/ 6856640 h 6858004"/>
                <a:gd name="connsiteX3" fmla="*/ 72 w 12192007"/>
                <a:gd name="connsiteY3" fmla="*/ 6856640 h 685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7" h="6858004">
                  <a:moveTo>
                    <a:pt x="72" y="-1365"/>
                  </a:moveTo>
                  <a:lnTo>
                    <a:pt x="12192080" y="-1365"/>
                  </a:lnTo>
                  <a:lnTo>
                    <a:pt x="12192080" y="6856640"/>
                  </a:lnTo>
                  <a:lnTo>
                    <a:pt x="72" y="6856640"/>
                  </a:lnTo>
                  <a:close/>
                </a:path>
              </a:pathLst>
            </a:custGeom>
            <a:solidFill>
              <a:srgbClr val="F4F4F4"/>
            </a:solidFill>
            <a:ln w="88944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98F58CD-7585-57AA-256D-7C2DB53F79BB}"/>
                </a:ext>
              </a:extLst>
            </p:cNvPr>
            <p:cNvSpPr/>
            <p:nvPr/>
          </p:nvSpPr>
          <p:spPr>
            <a:xfrm>
              <a:off x="1691107" y="45"/>
              <a:ext cx="10500822" cy="6858004"/>
            </a:xfrm>
            <a:custGeom>
              <a:avLst/>
              <a:gdLst>
                <a:gd name="connsiteX0" fmla="*/ 170 w 10500822"/>
                <a:gd name="connsiteY0" fmla="*/ -1364 h 6858004"/>
                <a:gd name="connsiteX1" fmla="*/ 5384982 w 10500822"/>
                <a:gd name="connsiteY1" fmla="*/ 6856640 h 6858004"/>
                <a:gd name="connsiteX2" fmla="*/ 10500993 w 10500822"/>
                <a:gd name="connsiteY2" fmla="*/ 6856640 h 6858004"/>
                <a:gd name="connsiteX3" fmla="*/ 10500993 w 10500822"/>
                <a:gd name="connsiteY3" fmla="*/ -1364 h 685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00822" h="6858004">
                  <a:moveTo>
                    <a:pt x="170" y="-1364"/>
                  </a:moveTo>
                  <a:lnTo>
                    <a:pt x="5384982" y="6856640"/>
                  </a:lnTo>
                  <a:lnTo>
                    <a:pt x="10500993" y="6856640"/>
                  </a:lnTo>
                  <a:lnTo>
                    <a:pt x="10500993" y="-1364"/>
                  </a:lnTo>
                  <a:close/>
                </a:path>
              </a:pathLst>
            </a:custGeom>
            <a:solidFill>
              <a:srgbClr val="1C4392"/>
            </a:solidFill>
            <a:ln w="88944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5A8A080-AA50-3EB8-4121-B88BF09E6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150" y="136525"/>
            <a:ext cx="5257800" cy="1192964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9310B37D-32A8-49DB-3EF6-633C70431F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018" y="15509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391BAAE6-2076-9337-996B-6F3A2653882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81075" y="262731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8854BA75-2929-B037-0263-48A78BAC5C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87500" y="37036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1E931A9E-C4DC-7117-13ED-AD4CF5DCFE8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71700" y="477996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944BA196-2E9C-571F-7EB1-11CACFBCC29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68235" y="166432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121B1960-4BC3-331A-C0CC-85A5412475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52728" y="27431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E71DB349-ECA9-B57C-90DE-47956AB5A53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43637" y="382524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8307D9D-9B8E-684A-FA69-12510F17F1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41979" y="489428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075BBD1-F3AD-524F-4F6F-36E88B69E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620215" y="50937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70B714D-E643-BC23-80C1-B5EBB60BF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026617" y="401830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0BA284A-C570-BC33-E4FE-AED6C69242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440153" y="294253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B472F8A-4E8A-42A3-CC0A-975DEF23F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852963" y="1865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E10F7917-2696-4574-AA8C-A4C3F004F42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757" y="6505570"/>
            <a:ext cx="1928486" cy="281659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58A8A56A-1807-48A5-99E8-CBC0E6A12A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-46"/>
            <a:ext cx="730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8087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ing Slide Plain U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364C2AFC-26E7-43CC-8D48-132C18B6BC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70536" y="2553309"/>
            <a:ext cx="6393712" cy="1742244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5F81FE71-E9C0-4981-A758-8EEE6CF0F6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6661150" cy="6858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9D501301-F43D-4073-8042-A751742B9C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50780" y="-8953"/>
            <a:ext cx="4959350" cy="68580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914B859-DBE5-42CD-AA5B-81FD9FD050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8953"/>
            <a:ext cx="2216150" cy="68580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3BE56541-EC67-4AA4-B17C-7B1A8F91CC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0" y="8953"/>
            <a:ext cx="6076950" cy="68580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2C379F51-7084-4418-BF03-A78287D7826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290300" y="4569"/>
            <a:ext cx="901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7291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ing Slide no ani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E45CF44D-8D10-49D8-A3E5-BDF5CB6496F6}"/>
              </a:ext>
            </a:extLst>
          </p:cNvPr>
          <p:cNvGrpSpPr/>
          <p:nvPr/>
        </p:nvGrpSpPr>
        <p:grpSpPr>
          <a:xfrm>
            <a:off x="111674" y="144137"/>
            <a:ext cx="11912600" cy="5862654"/>
            <a:chOff x="111674" y="144137"/>
            <a:chExt cx="11912600" cy="586265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1E402BE-54FF-4647-8A20-69C4C07337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674" y="1057715"/>
              <a:ext cx="11912600" cy="4949076"/>
            </a:xfrm>
            <a:prstGeom prst="rect">
              <a:avLst/>
            </a:prstGeom>
          </p:spPr>
        </p:pic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11CBD3B8-A617-4FA8-A125-56E744F73AC8}"/>
                </a:ext>
              </a:extLst>
            </p:cNvPr>
            <p:cNvGrpSpPr/>
            <p:nvPr userDrawn="1"/>
          </p:nvGrpSpPr>
          <p:grpSpPr>
            <a:xfrm>
              <a:off x="2333145" y="144137"/>
              <a:ext cx="8957155" cy="769441"/>
              <a:chOff x="2333145" y="144137"/>
              <a:chExt cx="8957155" cy="769441"/>
            </a:xfrm>
          </p:grpSpPr>
          <p:pic>
            <p:nvPicPr>
              <p:cNvPr id="16" name="Graphic 15">
                <a:extLst>
                  <a:ext uri="{FF2B5EF4-FFF2-40B4-BE49-F238E27FC236}">
                    <a16:creationId xmlns:a16="http://schemas.microsoft.com/office/drawing/2014/main" id="{BF79C877-7808-475E-8AD5-195F299D11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333145" y="150561"/>
                <a:ext cx="2800127" cy="763017"/>
              </a:xfrm>
              <a:prstGeom prst="rect">
                <a:avLst/>
              </a:prstGeom>
            </p:spPr>
          </p:pic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D12BF18-1A0C-4214-A148-A930F6888033}"/>
                  </a:ext>
                </a:extLst>
              </p:cNvPr>
              <p:cNvSpPr/>
              <p:nvPr/>
            </p:nvSpPr>
            <p:spPr>
              <a:xfrm>
                <a:off x="5261385" y="277093"/>
                <a:ext cx="59821" cy="636485"/>
              </a:xfrm>
              <a:prstGeom prst="rect">
                <a:avLst/>
              </a:prstGeom>
              <a:solidFill>
                <a:srgbClr val="1C439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0A1F9C2-0AEC-4702-834B-B5204FBBE742}"/>
                  </a:ext>
                </a:extLst>
              </p:cNvPr>
              <p:cNvSpPr txBox="1"/>
              <p:nvPr/>
            </p:nvSpPr>
            <p:spPr>
              <a:xfrm>
                <a:off x="5449319" y="144137"/>
                <a:ext cx="584098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400" b="1" dirty="0">
                    <a:solidFill>
                      <a:srgbClr val="1C4392"/>
                    </a:solidFill>
                    <a:latin typeface="+mj-lt"/>
                  </a:rPr>
                  <a:t>Epidemiology Group</a:t>
                </a:r>
              </a:p>
            </p:txBody>
          </p:sp>
        </p:grp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8C0710A8-7D96-45B4-A04B-717DC17CB7BA}"/>
              </a:ext>
            </a:extLst>
          </p:cNvPr>
          <p:cNvSpPr/>
          <p:nvPr/>
        </p:nvSpPr>
        <p:spPr>
          <a:xfrm>
            <a:off x="0" y="20493"/>
            <a:ext cx="1221210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64C2AFC-26E7-43CC-8D48-132C18B6BC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70536" y="2553309"/>
            <a:ext cx="6393712" cy="1742244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5F81FE71-E9C0-4981-A758-8EEE6CF0F6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1229" y="-6428"/>
            <a:ext cx="6661150" cy="6858000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642EF45-4523-4132-A24F-CEF1FC2CE129}"/>
              </a:ext>
            </a:extLst>
          </p:cNvPr>
          <p:cNvSpPr/>
          <p:nvPr/>
        </p:nvSpPr>
        <p:spPr>
          <a:xfrm>
            <a:off x="-22669" y="6354"/>
            <a:ext cx="4962153" cy="4962140"/>
          </a:xfrm>
          <a:custGeom>
            <a:avLst/>
            <a:gdLst>
              <a:gd name="connsiteX0" fmla="*/ 160 w 4962153"/>
              <a:gd name="connsiteY0" fmla="*/ 2925 h 4962140"/>
              <a:gd name="connsiteX1" fmla="*/ 160 w 4962153"/>
              <a:gd name="connsiteY1" fmla="*/ 4965066 h 4962140"/>
              <a:gd name="connsiteX2" fmla="*/ 4962314 w 4962153"/>
              <a:gd name="connsiteY2" fmla="*/ 2925 h 4962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2153" h="4962140">
                <a:moveTo>
                  <a:pt x="160" y="2925"/>
                </a:moveTo>
                <a:lnTo>
                  <a:pt x="160" y="4965066"/>
                </a:lnTo>
                <a:lnTo>
                  <a:pt x="4962314" y="2925"/>
                </a:lnTo>
                <a:close/>
              </a:path>
            </a:pathLst>
          </a:custGeom>
          <a:solidFill>
            <a:srgbClr val="000000">
              <a:alpha val="44000"/>
            </a:srgbClr>
          </a:solidFill>
          <a:ln w="52732" cap="flat">
            <a:noFill/>
            <a:prstDash val="solid"/>
            <a:round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ECEA017-4675-41FB-B76E-0A1760564005}"/>
              </a:ext>
            </a:extLst>
          </p:cNvPr>
          <p:cNvSpPr/>
          <p:nvPr/>
        </p:nvSpPr>
        <p:spPr>
          <a:xfrm>
            <a:off x="0" y="1889506"/>
            <a:ext cx="4962179" cy="4962140"/>
          </a:xfrm>
          <a:custGeom>
            <a:avLst/>
            <a:gdLst>
              <a:gd name="connsiteX0" fmla="*/ 160 w 4962179"/>
              <a:gd name="connsiteY0" fmla="*/ 2925 h 4962140"/>
              <a:gd name="connsiteX1" fmla="*/ 160 w 4962179"/>
              <a:gd name="connsiteY1" fmla="*/ 4965066 h 4962140"/>
              <a:gd name="connsiteX2" fmla="*/ 4962339 w 4962179"/>
              <a:gd name="connsiteY2" fmla="*/ 4965066 h 4962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2179" h="4962140">
                <a:moveTo>
                  <a:pt x="160" y="2925"/>
                </a:moveTo>
                <a:lnTo>
                  <a:pt x="160" y="4965066"/>
                </a:lnTo>
                <a:lnTo>
                  <a:pt x="4962339" y="4965066"/>
                </a:lnTo>
                <a:close/>
              </a:path>
            </a:pathLst>
          </a:custGeom>
          <a:solidFill>
            <a:srgbClr val="000000">
              <a:alpha val="44000"/>
            </a:srgbClr>
          </a:solidFill>
          <a:ln w="52732" cap="flat">
            <a:noFill/>
            <a:prstDash val="solid"/>
            <a:round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A96AFB97-189B-43FD-8209-8EF9076E8605}"/>
              </a:ext>
            </a:extLst>
          </p:cNvPr>
          <p:cNvSpPr/>
          <p:nvPr/>
        </p:nvSpPr>
        <p:spPr>
          <a:xfrm>
            <a:off x="-13988" y="-6428"/>
            <a:ext cx="2219315" cy="2217989"/>
          </a:xfrm>
          <a:custGeom>
            <a:avLst/>
            <a:gdLst>
              <a:gd name="connsiteX0" fmla="*/ 1669231 w 2219315"/>
              <a:gd name="connsiteY0" fmla="*/ 1 h 2217989"/>
              <a:gd name="connsiteX1" fmla="*/ 2 w 2219315"/>
              <a:gd name="connsiteY1" fmla="*/ 1668207 h 2217989"/>
              <a:gd name="connsiteX2" fmla="*/ 2 w 2219315"/>
              <a:gd name="connsiteY2" fmla="*/ 2217990 h 2217989"/>
              <a:gd name="connsiteX3" fmla="*/ 2219318 w 2219315"/>
              <a:gd name="connsiteY3" fmla="*/ 1 h 2217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9315" h="2217989">
                <a:moveTo>
                  <a:pt x="1669231" y="1"/>
                </a:moveTo>
                <a:lnTo>
                  <a:pt x="2" y="1668207"/>
                </a:lnTo>
                <a:lnTo>
                  <a:pt x="2" y="2217990"/>
                </a:lnTo>
                <a:lnTo>
                  <a:pt x="2219318" y="1"/>
                </a:lnTo>
                <a:close/>
              </a:path>
            </a:pathLst>
          </a:custGeom>
          <a:solidFill>
            <a:srgbClr val="FFD42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AFC49C2D-DE16-452F-91C5-E2AC7DEE9E06}"/>
              </a:ext>
            </a:extLst>
          </p:cNvPr>
          <p:cNvSpPr/>
          <p:nvPr/>
        </p:nvSpPr>
        <p:spPr>
          <a:xfrm flipV="1">
            <a:off x="-14014" y="4646440"/>
            <a:ext cx="2219315" cy="2217989"/>
          </a:xfrm>
          <a:custGeom>
            <a:avLst/>
            <a:gdLst>
              <a:gd name="connsiteX0" fmla="*/ 1669231 w 2219315"/>
              <a:gd name="connsiteY0" fmla="*/ 1 h 2217989"/>
              <a:gd name="connsiteX1" fmla="*/ 2 w 2219315"/>
              <a:gd name="connsiteY1" fmla="*/ 1668207 h 2217989"/>
              <a:gd name="connsiteX2" fmla="*/ 2 w 2219315"/>
              <a:gd name="connsiteY2" fmla="*/ 2217990 h 2217989"/>
              <a:gd name="connsiteX3" fmla="*/ 2219318 w 2219315"/>
              <a:gd name="connsiteY3" fmla="*/ 1 h 2217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9315" h="2217989">
                <a:moveTo>
                  <a:pt x="1669231" y="1"/>
                </a:moveTo>
                <a:lnTo>
                  <a:pt x="2" y="1668207"/>
                </a:lnTo>
                <a:lnTo>
                  <a:pt x="2" y="2217990"/>
                </a:lnTo>
                <a:lnTo>
                  <a:pt x="2219318" y="1"/>
                </a:lnTo>
                <a:close/>
              </a:path>
            </a:pathLst>
          </a:custGeom>
          <a:solidFill>
            <a:srgbClr val="FFD42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76AC4A53-AC6E-4D02-91FE-656F4C4F2A46}"/>
              </a:ext>
            </a:extLst>
          </p:cNvPr>
          <p:cNvSpPr/>
          <p:nvPr/>
        </p:nvSpPr>
        <p:spPr>
          <a:xfrm>
            <a:off x="0" y="0"/>
            <a:ext cx="6076974" cy="6076764"/>
          </a:xfrm>
          <a:custGeom>
            <a:avLst/>
            <a:gdLst>
              <a:gd name="connsiteX0" fmla="*/ 5526564 w 6076974"/>
              <a:gd name="connsiteY0" fmla="*/ 1 h 6076764"/>
              <a:gd name="connsiteX1" fmla="*/ 5237479 w 6076974"/>
              <a:gd name="connsiteY1" fmla="*/ 289062 h 6076764"/>
              <a:gd name="connsiteX2" fmla="*/ 2372323 w 6076974"/>
              <a:gd name="connsiteY2" fmla="*/ 3154116 h 6076764"/>
              <a:gd name="connsiteX3" fmla="*/ 2097432 w 6076974"/>
              <a:gd name="connsiteY3" fmla="*/ 3428998 h 6076764"/>
              <a:gd name="connsiteX4" fmla="*/ -629 w 6076974"/>
              <a:gd name="connsiteY4" fmla="*/ 5527049 h 6076764"/>
              <a:gd name="connsiteX5" fmla="*/ -629 w 6076974"/>
              <a:gd name="connsiteY5" fmla="*/ 6076766 h 6076764"/>
              <a:gd name="connsiteX6" fmla="*/ 2372323 w 6076974"/>
              <a:gd name="connsiteY6" fmla="*/ 3703879 h 6076764"/>
              <a:gd name="connsiteX7" fmla="*/ 2647224 w 6076974"/>
              <a:gd name="connsiteY7" fmla="*/ 3428998 h 6076764"/>
              <a:gd name="connsiteX8" fmla="*/ 5512371 w 6076974"/>
              <a:gd name="connsiteY8" fmla="*/ 563947 h 6076764"/>
              <a:gd name="connsiteX9" fmla="*/ 6076346 w 6076974"/>
              <a:gd name="connsiteY9" fmla="*/ 1 h 6076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76974" h="6076764">
                <a:moveTo>
                  <a:pt x="5526564" y="1"/>
                </a:moveTo>
                <a:lnTo>
                  <a:pt x="5237479" y="289062"/>
                </a:lnTo>
                <a:lnTo>
                  <a:pt x="2372323" y="3154116"/>
                </a:lnTo>
                <a:lnTo>
                  <a:pt x="2097432" y="3428998"/>
                </a:lnTo>
                <a:lnTo>
                  <a:pt x="-629" y="5527049"/>
                </a:lnTo>
                <a:lnTo>
                  <a:pt x="-629" y="6076766"/>
                </a:lnTo>
                <a:lnTo>
                  <a:pt x="2372323" y="3703879"/>
                </a:lnTo>
                <a:lnTo>
                  <a:pt x="2647224" y="3428998"/>
                </a:lnTo>
                <a:lnTo>
                  <a:pt x="5512371" y="563947"/>
                </a:lnTo>
                <a:lnTo>
                  <a:pt x="6076346" y="1"/>
                </a:lnTo>
                <a:close/>
              </a:path>
            </a:pathLst>
          </a:custGeom>
          <a:solidFill>
            <a:srgbClr val="999999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BF0B1DE6-0E94-4E88-B592-E5D128BB52B6}"/>
              </a:ext>
            </a:extLst>
          </p:cNvPr>
          <p:cNvSpPr/>
          <p:nvPr/>
        </p:nvSpPr>
        <p:spPr>
          <a:xfrm flipV="1">
            <a:off x="-9000" y="757718"/>
            <a:ext cx="6076974" cy="6076764"/>
          </a:xfrm>
          <a:custGeom>
            <a:avLst/>
            <a:gdLst>
              <a:gd name="connsiteX0" fmla="*/ 5526564 w 6076974"/>
              <a:gd name="connsiteY0" fmla="*/ 83 h 6076764"/>
              <a:gd name="connsiteX1" fmla="*/ 5237479 w 6076974"/>
              <a:gd name="connsiteY1" fmla="*/ 289144 h 6076764"/>
              <a:gd name="connsiteX2" fmla="*/ 2372323 w 6076974"/>
              <a:gd name="connsiteY2" fmla="*/ 3154198 h 6076764"/>
              <a:gd name="connsiteX3" fmla="*/ 2097432 w 6076974"/>
              <a:gd name="connsiteY3" fmla="*/ 3429080 h 6076764"/>
              <a:gd name="connsiteX4" fmla="*/ -629 w 6076974"/>
              <a:gd name="connsiteY4" fmla="*/ 5527131 h 6076764"/>
              <a:gd name="connsiteX5" fmla="*/ -629 w 6076974"/>
              <a:gd name="connsiteY5" fmla="*/ 6076848 h 6076764"/>
              <a:gd name="connsiteX6" fmla="*/ 2372323 w 6076974"/>
              <a:gd name="connsiteY6" fmla="*/ 3703961 h 6076764"/>
              <a:gd name="connsiteX7" fmla="*/ 2647224 w 6076974"/>
              <a:gd name="connsiteY7" fmla="*/ 3429080 h 6076764"/>
              <a:gd name="connsiteX8" fmla="*/ 5512371 w 6076974"/>
              <a:gd name="connsiteY8" fmla="*/ 564029 h 6076764"/>
              <a:gd name="connsiteX9" fmla="*/ 6076346 w 6076974"/>
              <a:gd name="connsiteY9" fmla="*/ 83 h 6076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76974" h="6076764">
                <a:moveTo>
                  <a:pt x="5526564" y="83"/>
                </a:moveTo>
                <a:lnTo>
                  <a:pt x="5237479" y="289144"/>
                </a:lnTo>
                <a:lnTo>
                  <a:pt x="2372323" y="3154198"/>
                </a:lnTo>
                <a:lnTo>
                  <a:pt x="2097432" y="3429080"/>
                </a:lnTo>
                <a:lnTo>
                  <a:pt x="-629" y="5527131"/>
                </a:lnTo>
                <a:lnTo>
                  <a:pt x="-629" y="6076848"/>
                </a:lnTo>
                <a:lnTo>
                  <a:pt x="2372323" y="3703961"/>
                </a:lnTo>
                <a:lnTo>
                  <a:pt x="2647224" y="3429080"/>
                </a:lnTo>
                <a:lnTo>
                  <a:pt x="5512371" y="564029"/>
                </a:lnTo>
                <a:lnTo>
                  <a:pt x="6076346" y="83"/>
                </a:lnTo>
                <a:close/>
              </a:path>
            </a:pathLst>
          </a:custGeom>
          <a:solidFill>
            <a:srgbClr val="999999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AEE66C6B-57E0-4D2B-B59F-B840AC8EEB5B}"/>
              </a:ext>
            </a:extLst>
          </p:cNvPr>
          <p:cNvSpPr/>
          <p:nvPr/>
        </p:nvSpPr>
        <p:spPr>
          <a:xfrm>
            <a:off x="11290298" y="5963433"/>
            <a:ext cx="899136" cy="899136"/>
          </a:xfrm>
          <a:custGeom>
            <a:avLst/>
            <a:gdLst>
              <a:gd name="connsiteX0" fmla="*/ 898760 w 899136"/>
              <a:gd name="connsiteY0" fmla="*/ 1516 h 899136"/>
              <a:gd name="connsiteX1" fmla="*/ -376 w 899136"/>
              <a:gd name="connsiteY1" fmla="*/ 900652 h 899136"/>
              <a:gd name="connsiteX2" fmla="*/ 898760 w 899136"/>
              <a:gd name="connsiteY2" fmla="*/ 900652 h 899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9136" h="899136">
                <a:moveTo>
                  <a:pt x="898760" y="1516"/>
                </a:moveTo>
                <a:lnTo>
                  <a:pt x="-376" y="900652"/>
                </a:lnTo>
                <a:lnTo>
                  <a:pt x="898760" y="900652"/>
                </a:lnTo>
                <a:close/>
              </a:path>
            </a:pathLst>
          </a:custGeom>
          <a:solidFill>
            <a:srgbClr val="666666"/>
          </a:solidFill>
          <a:ln w="1513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B5CB6531-FF2A-49E4-9DC3-A4CA958DB6CA}"/>
              </a:ext>
            </a:extLst>
          </p:cNvPr>
          <p:cNvSpPr/>
          <p:nvPr/>
        </p:nvSpPr>
        <p:spPr>
          <a:xfrm>
            <a:off x="11290298" y="6354"/>
            <a:ext cx="899136" cy="899136"/>
          </a:xfrm>
          <a:custGeom>
            <a:avLst/>
            <a:gdLst>
              <a:gd name="connsiteX0" fmla="*/ -376 w 899136"/>
              <a:gd name="connsiteY0" fmla="*/ 826 h 899136"/>
              <a:gd name="connsiteX1" fmla="*/ 898760 w 899136"/>
              <a:gd name="connsiteY1" fmla="*/ 899962 h 899136"/>
              <a:gd name="connsiteX2" fmla="*/ 898760 w 899136"/>
              <a:gd name="connsiteY2" fmla="*/ 826 h 899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9136" h="899136">
                <a:moveTo>
                  <a:pt x="-376" y="826"/>
                </a:moveTo>
                <a:lnTo>
                  <a:pt x="898760" y="899962"/>
                </a:lnTo>
                <a:lnTo>
                  <a:pt x="898760" y="826"/>
                </a:lnTo>
                <a:close/>
              </a:path>
            </a:pathLst>
          </a:custGeom>
          <a:solidFill>
            <a:srgbClr val="666666"/>
          </a:solidFill>
          <a:ln w="15133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82360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07407E-6 L -0.54636 -4.0740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1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85185E-6 L 0.18204 -0.32338 L 0.18204 -0.32292 " pathEditMode="relative" rAng="0" ptsTypes="AAA">
                                      <p:cBhvr>
                                        <p:cTn id="1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02" y="-1615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7 L 0.18568 0.32338 L 0.18568 0.32292 " pathEditMode="relative" rAng="0" ptsTypes="AAA">
                                      <p:cBhvr>
                                        <p:cTn id="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84" y="16157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-2.5E-6 -0.7236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8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48148E-6 L 4.375E-6 0.7236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8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4.44444E-6 L -0.49844 0.88611 L -0.49844 0.88472 " pathEditMode="relative" rAng="0" ptsTypes="AAA">
                                      <p:cBhvr>
                                        <p:cTn id="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09" y="4430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-0.49844 -0.88611 L -0.49844 -0.88472 " pathEditMode="relative" rAng="0" ptsTypes="AAA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22" y="-44306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6 L 0.00143 0.133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669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81481E-6 L 0.00313 -0.1310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6" grpId="0" animBg="1"/>
      <p:bldP spid="7" grpId="0" animBg="1"/>
      <p:bldP spid="25" grpId="0" animBg="1"/>
      <p:bldP spid="26" grpId="0" animBg="1"/>
      <p:bldP spid="30" grpId="0" animBg="1"/>
      <p:bldP spid="31" grpId="0" animBg="1"/>
      <p:bldP spid="33" grpId="0" animBg="1"/>
      <p:bldP spid="34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719C85-CC8B-D944-C87F-A850BAEC4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5C4E79-55CA-A2D4-20C5-1FD4A89A02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BA786-B53D-D8CD-073C-43EFF3C326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6F604-E600-40CC-9426-3D98A7950006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F218AF-D3BC-E407-EE8C-FF9151342A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78A9EA-2B8E-5F0D-E29E-C943767742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3E00B-3AD9-4A0C-BA6B-85BECACD0B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612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billyscornerofficial.blogspot.com/2012/04/men-at-work.html" TargetMode="External"/><Relationship Id="rId4" Type="http://schemas.openxmlformats.org/officeDocument/2006/relationships/image" Target="../media/image5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hyperlink" Target="https://www.nhshighland.scot.nhs.uk/Publications/Documents/DPH-Annual-Report-2018_(web-version).pdf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3BFDA-4DDE-628C-A2FD-60911685AC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9848" y="2221891"/>
            <a:ext cx="10520516" cy="1655762"/>
          </a:xfrm>
        </p:spPr>
        <p:txBody>
          <a:bodyPr/>
          <a:lstStyle/>
          <a:p>
            <a:r>
              <a:rPr lang="en-GB" dirty="0"/>
              <a:t>Maltreatment and chronic </a:t>
            </a:r>
            <a:br>
              <a:rPr lang="en-GB" dirty="0"/>
            </a:br>
            <a:r>
              <a:rPr lang="en-GB" dirty="0"/>
              <a:t>widespread pain in the UK Biobank</a:t>
            </a:r>
            <a:br>
              <a:rPr lang="en-GB" dirty="0"/>
            </a:br>
            <a:r>
              <a:rPr lang="en-GB" dirty="0"/>
              <a:t> </a:t>
            </a:r>
            <a:r>
              <a:rPr lang="en-GB" sz="3600" dirty="0"/>
              <a:t>A preliminary descriptive analysis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934634-3D5A-72C6-759C-836FFFF180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67209" y="4007520"/>
            <a:ext cx="6091566" cy="615075"/>
          </a:xfrm>
        </p:spPr>
        <p:txBody>
          <a:bodyPr/>
          <a:lstStyle/>
          <a:p>
            <a:r>
              <a:rPr lang="en-GB" b="1" u="sng" dirty="0"/>
              <a:t>Timmins KA</a:t>
            </a:r>
            <a:r>
              <a:rPr lang="en-GB" dirty="0"/>
              <a:t>, Hales TG, Macfarlane GJ and the CAPE Consortium Investigators and Patient Partners 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48820CEF-AE75-F0E9-FEA2-7DC9BC9CAA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8240" y="5152296"/>
            <a:ext cx="1898932" cy="9542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26662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Right 3">
            <a:extLst>
              <a:ext uri="{FF2B5EF4-FFF2-40B4-BE49-F238E27FC236}">
                <a16:creationId xmlns:a16="http://schemas.microsoft.com/office/drawing/2014/main" id="{D00C2C76-F22A-3066-3F5A-9DDE4653EB1D}"/>
              </a:ext>
            </a:extLst>
          </p:cNvPr>
          <p:cNvSpPr/>
          <p:nvPr/>
        </p:nvSpPr>
        <p:spPr>
          <a:xfrm>
            <a:off x="638847" y="1762054"/>
            <a:ext cx="11078817" cy="437321"/>
          </a:xfrm>
          <a:prstGeom prst="rightArrow">
            <a:avLst>
              <a:gd name="adj1" fmla="val 33104"/>
              <a:gd name="adj2" fmla="val 1640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A3D497-6191-EF91-5E65-DD720088F903}"/>
              </a:ext>
            </a:extLst>
          </p:cNvPr>
          <p:cNvSpPr txBox="1"/>
          <p:nvPr/>
        </p:nvSpPr>
        <p:spPr>
          <a:xfrm>
            <a:off x="565275" y="3224551"/>
            <a:ext cx="1589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Recruitment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D14DED-3E0A-BEAD-9AB3-84DCE6BB1285}"/>
              </a:ext>
            </a:extLst>
          </p:cNvPr>
          <p:cNvSpPr txBox="1"/>
          <p:nvPr/>
        </p:nvSpPr>
        <p:spPr>
          <a:xfrm>
            <a:off x="5570223" y="3145557"/>
            <a:ext cx="1836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Online questionnaire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D0BE8A-8E7E-1B72-C1AF-B127C846E27B}"/>
              </a:ext>
            </a:extLst>
          </p:cNvPr>
          <p:cNvSpPr txBox="1"/>
          <p:nvPr/>
        </p:nvSpPr>
        <p:spPr>
          <a:xfrm>
            <a:off x="2154621" y="3881713"/>
            <a:ext cx="5780689" cy="2585323"/>
          </a:xfrm>
          <a:prstGeom prst="rect">
            <a:avLst/>
          </a:prstGeom>
          <a:solidFill>
            <a:srgbClr val="FFFFCC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“When I was growing up…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GB" dirty="0"/>
              <a:t>“I felt loved” (</a:t>
            </a:r>
            <a:r>
              <a:rPr lang="en-GB" b="1" dirty="0"/>
              <a:t>emotional neglect</a:t>
            </a:r>
            <a:r>
              <a:rPr lang="en-GB" dirty="0"/>
              <a:t>)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GB" dirty="0"/>
              <a:t>“There was someone to take me to the doctor if I needed it” (</a:t>
            </a:r>
            <a:r>
              <a:rPr lang="en-GB" b="1" dirty="0"/>
              <a:t>physical neglect</a:t>
            </a:r>
            <a:r>
              <a:rPr lang="en-GB" dirty="0"/>
              <a:t>)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GB" dirty="0"/>
              <a:t>“I felt that someone in my family hated me” (</a:t>
            </a:r>
            <a:r>
              <a:rPr lang="en-GB" b="1" dirty="0"/>
              <a:t>emotional abuse</a:t>
            </a:r>
            <a:r>
              <a:rPr lang="en-GB" dirty="0"/>
              <a:t>)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GB" dirty="0"/>
              <a:t>“People in my family hit me so hard that it left me with bruises or marks” (</a:t>
            </a:r>
            <a:r>
              <a:rPr lang="en-GB" b="1" dirty="0"/>
              <a:t>physical abuse</a:t>
            </a:r>
            <a:r>
              <a:rPr lang="en-GB" dirty="0"/>
              <a:t>)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GB" dirty="0"/>
              <a:t>“Someone molested me (sexually)” (</a:t>
            </a:r>
            <a:r>
              <a:rPr lang="en-GB" b="1" dirty="0"/>
              <a:t>sexual abuse</a:t>
            </a:r>
            <a:r>
              <a:rPr lang="en-GB" dirty="0"/>
              <a:t>)</a:t>
            </a:r>
            <a:endParaRPr lang="en-GB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3C12B9-5427-F6C5-8B94-A867FC3CB4D8}"/>
              </a:ext>
            </a:extLst>
          </p:cNvPr>
          <p:cNvSpPr txBox="1"/>
          <p:nvPr/>
        </p:nvSpPr>
        <p:spPr>
          <a:xfrm>
            <a:off x="10005329" y="3119284"/>
            <a:ext cx="1836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Online questionnaire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047B8A-C717-CCBE-6B1B-A5FCEE0FC873}"/>
              </a:ext>
            </a:extLst>
          </p:cNvPr>
          <p:cNvSpPr txBox="1"/>
          <p:nvPr/>
        </p:nvSpPr>
        <p:spPr>
          <a:xfrm>
            <a:off x="565275" y="3640268"/>
            <a:ext cx="1752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n=~500,00</a:t>
            </a:r>
          </a:p>
          <a:p>
            <a:r>
              <a:rPr lang="en-GB" sz="2000" dirty="0"/>
              <a:t>40-69 years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358196-C595-458E-FF9E-FEA34684926C}"/>
              </a:ext>
            </a:extLst>
          </p:cNvPr>
          <p:cNvSpPr txBox="1"/>
          <p:nvPr/>
        </p:nvSpPr>
        <p:spPr>
          <a:xfrm>
            <a:off x="570529" y="2205415"/>
            <a:ext cx="1495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2006-2010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86C917-221A-0948-D0BF-FCEA777BAC72}"/>
              </a:ext>
            </a:extLst>
          </p:cNvPr>
          <p:cNvSpPr txBox="1"/>
          <p:nvPr/>
        </p:nvSpPr>
        <p:spPr>
          <a:xfrm>
            <a:off x="5629346" y="2205415"/>
            <a:ext cx="9333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2016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C16183-15B8-2E12-0A19-2FC9F831AFAE}"/>
              </a:ext>
            </a:extLst>
          </p:cNvPr>
          <p:cNvSpPr txBox="1"/>
          <p:nvPr/>
        </p:nvSpPr>
        <p:spPr>
          <a:xfrm>
            <a:off x="9971170" y="2194089"/>
            <a:ext cx="8513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2019</a:t>
            </a:r>
          </a:p>
        </p:txBody>
      </p:sp>
      <p:sp>
        <p:nvSpPr>
          <p:cNvPr id="18" name="Arrow: Up 17">
            <a:extLst>
              <a:ext uri="{FF2B5EF4-FFF2-40B4-BE49-F238E27FC236}">
                <a16:creationId xmlns:a16="http://schemas.microsoft.com/office/drawing/2014/main" id="{1E08E171-957D-F4EE-2D28-710A35904708}"/>
              </a:ext>
            </a:extLst>
          </p:cNvPr>
          <p:cNvSpPr/>
          <p:nvPr/>
        </p:nvSpPr>
        <p:spPr>
          <a:xfrm>
            <a:off x="994456" y="2628228"/>
            <a:ext cx="185530" cy="537289"/>
          </a:xfrm>
          <a:prstGeom prst="up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19" name="Arrow: Up 18">
            <a:extLst>
              <a:ext uri="{FF2B5EF4-FFF2-40B4-BE49-F238E27FC236}">
                <a16:creationId xmlns:a16="http://schemas.microsoft.com/office/drawing/2014/main" id="{381E685D-A5CD-F074-8CB9-3B7559CF3FD1}"/>
              </a:ext>
            </a:extLst>
          </p:cNvPr>
          <p:cNvSpPr/>
          <p:nvPr/>
        </p:nvSpPr>
        <p:spPr>
          <a:xfrm>
            <a:off x="5893932" y="2579998"/>
            <a:ext cx="185530" cy="537289"/>
          </a:xfrm>
          <a:prstGeom prst="up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20" name="Arrow: Up 19">
            <a:extLst>
              <a:ext uri="{FF2B5EF4-FFF2-40B4-BE49-F238E27FC236}">
                <a16:creationId xmlns:a16="http://schemas.microsoft.com/office/drawing/2014/main" id="{8739F181-03ED-2153-17AC-225C54EA820E}"/>
              </a:ext>
            </a:extLst>
          </p:cNvPr>
          <p:cNvSpPr/>
          <p:nvPr/>
        </p:nvSpPr>
        <p:spPr>
          <a:xfrm>
            <a:off x="10215392" y="2558170"/>
            <a:ext cx="185530" cy="537289"/>
          </a:xfrm>
          <a:prstGeom prst="up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FEF60FA-7B2E-54A9-8BDB-124D1F9FE1A0}"/>
              </a:ext>
            </a:extLst>
          </p:cNvPr>
          <p:cNvSpPr/>
          <p:nvPr/>
        </p:nvSpPr>
        <p:spPr>
          <a:xfrm>
            <a:off x="7406906" y="183607"/>
            <a:ext cx="3416980" cy="156186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800" u="sng" dirty="0"/>
              <a:t>Analysis sample</a:t>
            </a:r>
          </a:p>
          <a:p>
            <a:r>
              <a:rPr lang="en-GB" sz="1800" dirty="0"/>
              <a:t>n=118,474</a:t>
            </a:r>
          </a:p>
          <a:p>
            <a:r>
              <a:rPr lang="en-GB" sz="1800" dirty="0"/>
              <a:t>57% female</a:t>
            </a:r>
          </a:p>
          <a:p>
            <a:r>
              <a:rPr lang="en-GB" sz="1800" dirty="0"/>
              <a:t>Mean 58 years @ recruitment</a:t>
            </a:r>
          </a:p>
          <a:p>
            <a:r>
              <a:rPr lang="en-GB" sz="1800" dirty="0"/>
              <a:t>97% White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6AED52B-4576-5D29-A61F-CCCC8C98BEB7}"/>
              </a:ext>
            </a:extLst>
          </p:cNvPr>
          <p:cNvSpPr txBox="1"/>
          <p:nvPr/>
        </p:nvSpPr>
        <p:spPr>
          <a:xfrm>
            <a:off x="7859250" y="3850935"/>
            <a:ext cx="4069992" cy="2616101"/>
          </a:xfrm>
          <a:prstGeom prst="rect">
            <a:avLst/>
          </a:prstGeom>
          <a:solidFill>
            <a:srgbClr val="FFFFCC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en-GB" sz="2000" dirty="0"/>
              <a:t>“</a:t>
            </a:r>
            <a:r>
              <a:rPr lang="en-GB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you troubled by pain or discomfort, either all the time or on and off, that has been present for </a:t>
            </a:r>
            <a:r>
              <a:rPr lang="en-GB" sz="18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 than 3 months</a:t>
            </a:r>
            <a:r>
              <a:rPr lang="en-GB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?”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“In the last 3 months have you experienced pain or discomfort </a:t>
            </a:r>
            <a:r>
              <a:rPr lang="en-GB" sz="18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over the body</a:t>
            </a:r>
            <a:r>
              <a:rPr lang="en-GB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en-GB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“Have you been troubled by pain or tenderness during the </a:t>
            </a:r>
            <a:r>
              <a:rPr lang="en-GB" sz="18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past week</a:t>
            </a:r>
            <a:r>
              <a:rPr lang="en-GB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?”</a:t>
            </a:r>
            <a:endParaRPr lang="en-GB" sz="2000" dirty="0"/>
          </a:p>
        </p:txBody>
      </p:sp>
      <p:pic>
        <p:nvPicPr>
          <p:cNvPr id="2050" name="Picture 2" descr="UK Biobank - UK Biobank">
            <a:extLst>
              <a:ext uri="{FF2B5EF4-FFF2-40B4-BE49-F238E27FC236}">
                <a16:creationId xmlns:a16="http://schemas.microsoft.com/office/drawing/2014/main" id="{E1A62B51-BFD2-E5AA-F349-BA7473506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680" y="138650"/>
            <a:ext cx="5225925" cy="159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2253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68E4B5-0229-EC8E-7C5C-4F1A528FA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32158" cy="4351338"/>
          </a:xfrm>
        </p:spPr>
        <p:txBody>
          <a:bodyPr/>
          <a:lstStyle/>
          <a:p>
            <a:r>
              <a:rPr lang="en-GB" dirty="0"/>
              <a:t>42% reported at least one of the maltreatment types 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CBF580D-FCA5-8B9C-507F-B44808B45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Childhood maltreatment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787FBB-CA8E-0332-6D1B-6DBB3CEAD4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55" t="1608" r="1594" b="2577"/>
          <a:stretch/>
        </p:blipFill>
        <p:spPr>
          <a:xfrm>
            <a:off x="5829300" y="1524001"/>
            <a:ext cx="5943600" cy="4838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9A54DE-F158-6515-A748-7EEB0B5D7B7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842" y="2910840"/>
            <a:ext cx="2887579" cy="3582035"/>
          </a:xfrm>
          <a:prstGeom prst="rect">
            <a:avLst/>
          </a:prstGeom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7AD363-7ED1-9C35-521B-5F3601BF531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6880" y="2887996"/>
            <a:ext cx="2750820" cy="323086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46911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575A44B-428C-E10E-92F6-74D640397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Pain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E6CAE9-67A8-768C-1FFA-7B21B6FB17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13" t="1347" r="1057" b="1959"/>
          <a:stretch/>
        </p:blipFill>
        <p:spPr>
          <a:xfrm>
            <a:off x="6255617" y="1328012"/>
            <a:ext cx="5851928" cy="44051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9040F5-B133-9C1B-67EB-073C184E8C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91" t="870" r="1285" b="1852"/>
          <a:stretch/>
        </p:blipFill>
        <p:spPr>
          <a:xfrm>
            <a:off x="84455" y="1328012"/>
            <a:ext cx="5709424" cy="505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9094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11BBA695-54E5-FAB5-A484-FCA69FEF27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EAF2F3"/>
              </a:clrFrom>
              <a:clrTo>
                <a:srgbClr val="EAF2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950"/>
          <a:stretch/>
        </p:blipFill>
        <p:spPr>
          <a:xfrm>
            <a:off x="5847687" y="1395586"/>
            <a:ext cx="6112047" cy="364446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80497B5-3B15-FBF3-9F7F-151329D770B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EAF2F3"/>
              </a:clrFrom>
              <a:clrTo>
                <a:srgbClr val="EAF2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917"/>
          <a:stretch/>
        </p:blipFill>
        <p:spPr>
          <a:xfrm>
            <a:off x="50807" y="1410643"/>
            <a:ext cx="5989199" cy="364446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80328D6-5937-8D8B-4857-8977A3B2D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Childhood maltreatment &amp; adult pain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523E07-7F21-95D2-2A06-8C101DB5E4C5}"/>
              </a:ext>
            </a:extLst>
          </p:cNvPr>
          <p:cNvSpPr txBox="1"/>
          <p:nvPr/>
        </p:nvSpPr>
        <p:spPr>
          <a:xfrm>
            <a:off x="778560" y="5813399"/>
            <a:ext cx="109614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Odds ratios (95% CI), adjusted for age, sex and deprivation quintile. Compared to never maltreated.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4775E67-044E-6F8D-95DC-51E33E3A5844}"/>
              </a:ext>
            </a:extLst>
          </p:cNvPr>
          <p:cNvSpPr/>
          <p:nvPr/>
        </p:nvSpPr>
        <p:spPr>
          <a:xfrm>
            <a:off x="4406205" y="3061252"/>
            <a:ext cx="944217" cy="367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410053-413F-41A5-515A-7E9760C7C2FC}"/>
              </a:ext>
            </a:extLst>
          </p:cNvPr>
          <p:cNvSpPr/>
          <p:nvPr/>
        </p:nvSpPr>
        <p:spPr>
          <a:xfrm>
            <a:off x="8187466" y="2004733"/>
            <a:ext cx="420757" cy="192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713615-8541-81FB-B37C-59323EBE1B32}"/>
              </a:ext>
            </a:extLst>
          </p:cNvPr>
          <p:cNvSpPr/>
          <p:nvPr/>
        </p:nvSpPr>
        <p:spPr>
          <a:xfrm>
            <a:off x="8810838" y="2584674"/>
            <a:ext cx="486498" cy="19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1FCA58-072D-B3B4-64C9-FBFD1B73434E}"/>
              </a:ext>
            </a:extLst>
          </p:cNvPr>
          <p:cNvSpPr/>
          <p:nvPr/>
        </p:nvSpPr>
        <p:spPr>
          <a:xfrm>
            <a:off x="9345362" y="3132280"/>
            <a:ext cx="702127" cy="181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4BBFE6-7FD4-9D31-1215-F66EB00B4D11}"/>
              </a:ext>
            </a:extLst>
          </p:cNvPr>
          <p:cNvSpPr/>
          <p:nvPr/>
        </p:nvSpPr>
        <p:spPr>
          <a:xfrm>
            <a:off x="10047489" y="3668441"/>
            <a:ext cx="1137562" cy="19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195B280-98C5-A435-95CD-6BBC4142D85D}"/>
              </a:ext>
            </a:extLst>
          </p:cNvPr>
          <p:cNvSpPr/>
          <p:nvPr/>
        </p:nvSpPr>
        <p:spPr>
          <a:xfrm>
            <a:off x="9755319" y="4243250"/>
            <a:ext cx="1963510" cy="19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AA4EAF-113D-93F6-0A02-D8A03488AB63}"/>
              </a:ext>
            </a:extLst>
          </p:cNvPr>
          <p:cNvSpPr/>
          <p:nvPr/>
        </p:nvSpPr>
        <p:spPr>
          <a:xfrm>
            <a:off x="476916" y="3751721"/>
            <a:ext cx="673703" cy="2259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D26B706-07B5-518A-20A2-68F586536F5D}"/>
              </a:ext>
            </a:extLst>
          </p:cNvPr>
          <p:cNvSpPr/>
          <p:nvPr/>
        </p:nvSpPr>
        <p:spPr>
          <a:xfrm>
            <a:off x="7570262" y="2137542"/>
            <a:ext cx="361283" cy="166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44BB8F-6118-8F2C-BC55-393EE7E3B43A}"/>
              </a:ext>
            </a:extLst>
          </p:cNvPr>
          <p:cNvSpPr/>
          <p:nvPr/>
        </p:nvSpPr>
        <p:spPr>
          <a:xfrm>
            <a:off x="7528304" y="2727390"/>
            <a:ext cx="361283" cy="166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DD57222-03B4-C8C3-52E4-B79AD1C85920}"/>
              </a:ext>
            </a:extLst>
          </p:cNvPr>
          <p:cNvSpPr/>
          <p:nvPr/>
        </p:nvSpPr>
        <p:spPr>
          <a:xfrm>
            <a:off x="7249562" y="3245126"/>
            <a:ext cx="550604" cy="166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F52493E-73C7-4459-8FFA-8D9AE6865CE5}"/>
              </a:ext>
            </a:extLst>
          </p:cNvPr>
          <p:cNvSpPr/>
          <p:nvPr/>
        </p:nvSpPr>
        <p:spPr>
          <a:xfrm>
            <a:off x="7249562" y="3800326"/>
            <a:ext cx="827637" cy="257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7D348C0-B4C2-7E10-BE99-D9F7E5DE73BD}"/>
              </a:ext>
            </a:extLst>
          </p:cNvPr>
          <p:cNvSpPr/>
          <p:nvPr/>
        </p:nvSpPr>
        <p:spPr>
          <a:xfrm>
            <a:off x="6362700" y="4390995"/>
            <a:ext cx="1437466" cy="166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9D232C1-6389-D1AF-5597-BEF98E8F819D}"/>
              </a:ext>
            </a:extLst>
          </p:cNvPr>
          <p:cNvCxnSpPr>
            <a:cxnSpLocks/>
          </p:cNvCxnSpPr>
          <p:nvPr/>
        </p:nvCxnSpPr>
        <p:spPr>
          <a:xfrm>
            <a:off x="7848300" y="1802957"/>
            <a:ext cx="0" cy="280396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05A79883-E0D9-8056-CA97-1A63DBCDAD9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EAF2F3"/>
              </a:clrFrom>
              <a:clrTo>
                <a:srgbClr val="EAF2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243" t="83801" r="5275" b="3071"/>
          <a:stretch/>
        </p:blipFill>
        <p:spPr>
          <a:xfrm>
            <a:off x="410471" y="5114569"/>
            <a:ext cx="3617688" cy="61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6624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4" grpId="1" animBg="1"/>
      <p:bldP spid="6" grpId="0" animBg="1"/>
      <p:bldP spid="6" grpId="1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A1C96475-E1DD-3865-DEAD-C263BC4BF9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clrChange>
              <a:clrFrom>
                <a:srgbClr val="EAF2F3"/>
              </a:clrFrom>
              <a:clrTo>
                <a:srgbClr val="EAF2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279" b="17273"/>
          <a:stretch/>
        </p:blipFill>
        <p:spPr>
          <a:xfrm>
            <a:off x="3321269" y="1250046"/>
            <a:ext cx="5700809" cy="5242829"/>
          </a:xfr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7AA95C17-BFDF-4F58-5A1A-1734426E4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l"/>
            <a:r>
              <a:rPr lang="en-GB" dirty="0"/>
              <a:t>Sexual abuse &amp; odds of pain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C42073-4AB1-B8E2-DB1B-69C50A528B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EAF2F3"/>
              </a:clrFrom>
              <a:clrTo>
                <a:srgbClr val="EAF2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242" t="83801" r="6513" b="3071"/>
          <a:stretch/>
        </p:blipFill>
        <p:spPr>
          <a:xfrm>
            <a:off x="7459717" y="1657679"/>
            <a:ext cx="3773214" cy="65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9328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7AA95C17-BFDF-4F58-5A1A-1734426E4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l"/>
            <a:r>
              <a:rPr lang="en-GB" dirty="0"/>
              <a:t>Physical abuse &amp; odds of pain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DD3C05-5299-7A03-DBE5-32A518F9FD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EAF2F3"/>
              </a:clrFrom>
              <a:clrTo>
                <a:srgbClr val="EAF2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878" b="17502"/>
          <a:stretch/>
        </p:blipFill>
        <p:spPr>
          <a:xfrm>
            <a:off x="3363310" y="1226399"/>
            <a:ext cx="5658769" cy="52664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C42073-4AB1-B8E2-DB1B-69C50A528B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EAF2F3"/>
              </a:clrFrom>
              <a:clrTo>
                <a:srgbClr val="EAF2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242" t="83801" r="6513" b="3071"/>
          <a:stretch/>
        </p:blipFill>
        <p:spPr>
          <a:xfrm>
            <a:off x="7459717" y="1657679"/>
            <a:ext cx="3773214" cy="65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89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7AA95C17-BFDF-4F58-5A1A-1734426E4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l"/>
            <a:r>
              <a:rPr lang="en-GB" dirty="0"/>
              <a:t>Emotional abuse &amp; odds of pain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9083D1-9010-80E4-A5AC-FE9EEF1715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EAF2F3"/>
              </a:clrFrom>
              <a:clrTo>
                <a:srgbClr val="EAF2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298" b="17368"/>
          <a:stretch/>
        </p:blipFill>
        <p:spPr>
          <a:xfrm>
            <a:off x="3114674" y="1226399"/>
            <a:ext cx="5907405" cy="52665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C42073-4AB1-B8E2-DB1B-69C50A528B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EAF2F3"/>
              </a:clrFrom>
              <a:clrTo>
                <a:srgbClr val="EAF2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242" t="83801" r="6513" b="3071"/>
          <a:stretch/>
        </p:blipFill>
        <p:spPr>
          <a:xfrm>
            <a:off x="7459717" y="1657679"/>
            <a:ext cx="3773214" cy="65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10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7AA95C17-BFDF-4F58-5A1A-1734426E4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l"/>
            <a:r>
              <a:rPr lang="en-GB" dirty="0"/>
              <a:t>Emotional neglect &amp; odds of pain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B512E7-A780-260D-9812-7FC30FAAE1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EAF2F3"/>
              </a:clrFrom>
              <a:clrTo>
                <a:srgbClr val="EAF2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580" b="16794"/>
          <a:stretch/>
        </p:blipFill>
        <p:spPr>
          <a:xfrm>
            <a:off x="3179379" y="1182406"/>
            <a:ext cx="5833241" cy="53104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C42073-4AB1-B8E2-DB1B-69C50A528B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EAF2F3"/>
              </a:clrFrom>
              <a:clrTo>
                <a:srgbClr val="EAF2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242" t="83801" r="6513" b="3071"/>
          <a:stretch/>
        </p:blipFill>
        <p:spPr>
          <a:xfrm>
            <a:off x="7459717" y="1657679"/>
            <a:ext cx="3773214" cy="65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42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EAB4EB-1894-1E0D-4D59-A6CFEEC0B4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EAF2F3"/>
              </a:clrFrom>
              <a:clrTo>
                <a:srgbClr val="EAF2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186" r="1" b="17655"/>
          <a:stretch/>
        </p:blipFill>
        <p:spPr>
          <a:xfrm>
            <a:off x="2259725" y="1226398"/>
            <a:ext cx="6808076" cy="5222483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7AA95C17-BFDF-4F58-5A1A-1734426E4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l"/>
            <a:r>
              <a:rPr lang="en-GB" dirty="0"/>
              <a:t>Physical neglect &amp; odds of pain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C42073-4AB1-B8E2-DB1B-69C50A528B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EAF2F3"/>
              </a:clrFrom>
              <a:clrTo>
                <a:srgbClr val="EAF2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242" t="83801" r="6513" b="3071"/>
          <a:stretch/>
        </p:blipFill>
        <p:spPr>
          <a:xfrm>
            <a:off x="7459717" y="1657679"/>
            <a:ext cx="3773214" cy="65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0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7C2B20-58DE-CD05-1B51-4BF03744A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312" y="669878"/>
            <a:ext cx="10515600" cy="1325563"/>
          </a:xfrm>
        </p:spPr>
        <p:txBody>
          <a:bodyPr anchor="ctr">
            <a:normAutofit/>
          </a:bodyPr>
          <a:lstStyle/>
          <a:p>
            <a:pPr algn="l"/>
            <a:r>
              <a:rPr lang="en-GB" dirty="0"/>
              <a:t>Ongoing work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5F3293-D088-89C9-33E6-4180CDF830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87237" y="1995441"/>
            <a:ext cx="7452874" cy="5643563"/>
          </a:xfrm>
        </p:spPr>
        <p:txBody>
          <a:bodyPr>
            <a:normAutofit/>
          </a:bodyPr>
          <a:lstStyle/>
          <a:p>
            <a:r>
              <a:rPr lang="en-GB" dirty="0"/>
              <a:t>More robust modelling </a:t>
            </a:r>
            <a:br>
              <a:rPr lang="en-GB" dirty="0"/>
            </a:br>
            <a:r>
              <a:rPr lang="en-GB" dirty="0"/>
              <a:t>needed!</a:t>
            </a:r>
          </a:p>
          <a:p>
            <a:pPr marL="809625" lvl="1" indent="-352425"/>
            <a:r>
              <a:rPr lang="en-GB" dirty="0"/>
              <a:t>Confounding</a:t>
            </a:r>
          </a:p>
          <a:p>
            <a:pPr marL="809625" lvl="1" indent="-352425"/>
            <a:r>
              <a:rPr lang="en-GB" dirty="0"/>
              <a:t>Moderation</a:t>
            </a:r>
          </a:p>
          <a:p>
            <a:pPr marL="809625" lvl="1" indent="-352425"/>
            <a:r>
              <a:rPr lang="en-GB" dirty="0"/>
              <a:t>Mediation</a:t>
            </a:r>
          </a:p>
          <a:p>
            <a:pPr marL="809625" lvl="1" indent="-352425"/>
            <a:r>
              <a:rPr lang="en-GB" dirty="0"/>
              <a:t>Missing data</a:t>
            </a:r>
          </a:p>
          <a:p>
            <a:pPr marL="809625" lvl="1" indent="-352425"/>
            <a:r>
              <a:rPr lang="en-GB" dirty="0"/>
              <a:t>Recall bias</a:t>
            </a:r>
          </a:p>
          <a:p>
            <a:r>
              <a:rPr lang="en-GB" dirty="0"/>
              <a:t>Adopting a causal framework</a:t>
            </a:r>
          </a:p>
          <a:p>
            <a:r>
              <a:rPr lang="en-GB" dirty="0"/>
              <a:t>Triangulation with other data sets to interrogate assumptions and bias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3032A8-F742-BDE2-DC40-EFA4A974FE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4876" y="1135117"/>
            <a:ext cx="7377124" cy="4235669"/>
          </a:xfrm>
          <a:prstGeom prst="rect">
            <a:avLst/>
          </a:prstGeom>
        </p:spPr>
      </p:pic>
      <p:pic>
        <p:nvPicPr>
          <p:cNvPr id="8" name="Picture 7" descr="A yellow sign with a person digging a hole&#10;&#10;Description automatically generated">
            <a:extLst>
              <a:ext uri="{FF2B5EF4-FFF2-40B4-BE49-F238E27FC236}">
                <a16:creationId xmlns:a16="http://schemas.microsoft.com/office/drawing/2014/main" id="{2D97DE97-33E4-8C7A-027B-EFDD554D6A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499241" y="386400"/>
            <a:ext cx="1245476" cy="122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5262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hat are Adverse Childhood Experiences (ACEs)? | WAVE Trust">
            <a:extLst>
              <a:ext uri="{FF2B5EF4-FFF2-40B4-BE49-F238E27FC236}">
                <a16:creationId xmlns:a16="http://schemas.microsoft.com/office/drawing/2014/main" id="{BF739DD0-6631-D728-08D8-EBF118565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099" y="0"/>
            <a:ext cx="986376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hlinkClick r:id="rId4"/>
            <a:extLst>
              <a:ext uri="{FF2B5EF4-FFF2-40B4-BE49-F238E27FC236}">
                <a16:creationId xmlns:a16="http://schemas.microsoft.com/office/drawing/2014/main" id="{B9025B68-BDE9-7E9E-A19B-8A4EAF34743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56786">
            <a:off x="9091276" y="2529455"/>
            <a:ext cx="2472556" cy="351248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D211505-5903-B0BD-C819-69E8D41031F6}"/>
              </a:ext>
            </a:extLst>
          </p:cNvPr>
          <p:cNvSpPr/>
          <p:nvPr/>
        </p:nvSpPr>
        <p:spPr>
          <a:xfrm>
            <a:off x="677099" y="5097517"/>
            <a:ext cx="2024060" cy="11981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F4D09E-44FB-A771-D34E-3ECED96E8E77}"/>
              </a:ext>
            </a:extLst>
          </p:cNvPr>
          <p:cNvSpPr/>
          <p:nvPr/>
        </p:nvSpPr>
        <p:spPr>
          <a:xfrm>
            <a:off x="2701160" y="4698124"/>
            <a:ext cx="2249212" cy="18134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4C5A3F-D364-B31D-BF80-D63D50D8B916}"/>
              </a:ext>
            </a:extLst>
          </p:cNvPr>
          <p:cNvSpPr/>
          <p:nvPr/>
        </p:nvSpPr>
        <p:spPr>
          <a:xfrm>
            <a:off x="4893383" y="3610511"/>
            <a:ext cx="1738646" cy="13503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5F4C88-7164-BB30-BD0C-B35B3D64780E}"/>
              </a:ext>
            </a:extLst>
          </p:cNvPr>
          <p:cNvSpPr/>
          <p:nvPr/>
        </p:nvSpPr>
        <p:spPr>
          <a:xfrm>
            <a:off x="4950372" y="346425"/>
            <a:ext cx="5590496" cy="3006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DC0F6C89-72B9-C952-1E9E-D7C6E41E1284}"/>
              </a:ext>
            </a:extLst>
          </p:cNvPr>
          <p:cNvSpPr/>
          <p:nvPr/>
        </p:nvSpPr>
        <p:spPr>
          <a:xfrm>
            <a:off x="5738648" y="3352800"/>
            <a:ext cx="4698124" cy="3394841"/>
          </a:xfrm>
          <a:prstGeom prst="triangle">
            <a:avLst>
              <a:gd name="adj" fmla="val 4765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69B8CE-DA02-B58E-7927-128015EC37D5}"/>
              </a:ext>
            </a:extLst>
          </p:cNvPr>
          <p:cNvSpPr/>
          <p:nvPr/>
        </p:nvSpPr>
        <p:spPr>
          <a:xfrm>
            <a:off x="9505148" y="3329153"/>
            <a:ext cx="1029004" cy="35288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44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rge skydiving group mid-air">
            <a:extLst>
              <a:ext uri="{FF2B5EF4-FFF2-40B4-BE49-F238E27FC236}">
                <a16:creationId xmlns:a16="http://schemas.microsoft.com/office/drawing/2014/main" id="{C91CCF9A-3A18-D45D-2A5E-6D8CD5440C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72A4BA3-9809-3FA4-C160-40A573832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0197" y="110121"/>
            <a:ext cx="5464968" cy="1559301"/>
          </a:xfrm>
        </p:spPr>
        <p:txBody>
          <a:bodyPr>
            <a:normAutofit/>
          </a:bodyPr>
          <a:lstStyle/>
          <a:p>
            <a:r>
              <a:rPr lang="en-GB" sz="4000" dirty="0"/>
              <a:t>Take away messages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190522-59F1-D9EC-FE2B-B52347ABD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8064" y="1669422"/>
            <a:ext cx="6273223" cy="4032587"/>
          </a:xfrm>
        </p:spPr>
        <p:txBody>
          <a:bodyPr anchor="ctr">
            <a:noAutofit/>
          </a:bodyPr>
          <a:lstStyle/>
          <a:p>
            <a:r>
              <a:rPr lang="en-GB" b="1" i="1" dirty="0"/>
              <a:t>Preliminary</a:t>
            </a:r>
            <a:r>
              <a:rPr lang="en-GB" dirty="0"/>
              <a:t> observation:</a:t>
            </a:r>
          </a:p>
          <a:p>
            <a:pPr lvl="1"/>
            <a:r>
              <a:rPr lang="en-GB" dirty="0"/>
              <a:t>Important relationships between childhood maltreatment and chronic </a:t>
            </a:r>
            <a:br>
              <a:rPr lang="en-GB" dirty="0"/>
            </a:br>
            <a:r>
              <a:rPr lang="en-GB" dirty="0"/>
              <a:t>but not acute pain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More robust examination necessary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Understanding mechanisms could inform care for those at risk of poor outcomes.</a:t>
            </a:r>
          </a:p>
        </p:txBody>
      </p:sp>
    </p:spTree>
    <p:extLst>
      <p:ext uri="{BB962C8B-B14F-4D97-AF65-F5344CB8AC3E}">
        <p14:creationId xmlns:p14="http://schemas.microsoft.com/office/powerpoint/2010/main" val="40963660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A79862B8-8B30-CD7D-4718-D4111294804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1220" y="212930"/>
            <a:ext cx="3824805" cy="19219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47556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D45B0B-6C5B-4038-E8E3-6489F801C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2286" y="1689210"/>
            <a:ext cx="6140669" cy="4351338"/>
          </a:xfrm>
        </p:spPr>
        <p:txBody>
          <a:bodyPr/>
          <a:lstStyle/>
          <a:p>
            <a:r>
              <a:rPr lang="en-GB" sz="3200" dirty="0">
                <a:solidFill>
                  <a:srgbClr val="1F1F1F"/>
                </a:solidFill>
                <a:latin typeface="ElsevierGulliver"/>
              </a:rPr>
              <a:t>2004 review (Raphael et al): </a:t>
            </a:r>
          </a:p>
          <a:p>
            <a:pPr marL="809625" lvl="1" indent="-352425"/>
            <a:r>
              <a:rPr lang="en-GB" b="1" dirty="0">
                <a:solidFill>
                  <a:srgbClr val="1F1F1F"/>
                </a:solidFill>
                <a:latin typeface="ElsevierGulliver"/>
              </a:rPr>
              <a:t>12</a:t>
            </a:r>
            <a:r>
              <a:rPr lang="en-GB" dirty="0">
                <a:solidFill>
                  <a:srgbClr val="1F1F1F"/>
                </a:solidFill>
                <a:latin typeface="ElsevierGulliver"/>
              </a:rPr>
              <a:t> cross-sectional, </a:t>
            </a:r>
            <a:r>
              <a:rPr lang="en-GB" b="1" dirty="0">
                <a:solidFill>
                  <a:srgbClr val="1F1F1F"/>
                </a:solidFill>
                <a:latin typeface="ElsevierGulliver"/>
              </a:rPr>
              <a:t>13</a:t>
            </a:r>
            <a:r>
              <a:rPr lang="en-GB" dirty="0">
                <a:solidFill>
                  <a:srgbClr val="1F1F1F"/>
                </a:solidFill>
                <a:latin typeface="ElsevierGulliver"/>
              </a:rPr>
              <a:t> case-control, </a:t>
            </a:r>
            <a:br>
              <a:rPr lang="en-GB" dirty="0">
                <a:solidFill>
                  <a:srgbClr val="1F1F1F"/>
                </a:solidFill>
                <a:latin typeface="ElsevierGulliver"/>
              </a:rPr>
            </a:br>
            <a:r>
              <a:rPr lang="en-GB" b="1" dirty="0">
                <a:solidFill>
                  <a:srgbClr val="1F1F1F"/>
                </a:solidFill>
                <a:latin typeface="ElsevierGulliver"/>
              </a:rPr>
              <a:t>2</a:t>
            </a:r>
            <a:r>
              <a:rPr lang="en-GB" dirty="0">
                <a:solidFill>
                  <a:srgbClr val="1F1F1F"/>
                </a:solidFill>
                <a:latin typeface="ElsevierGulliver"/>
              </a:rPr>
              <a:t> prospective </a:t>
            </a:r>
          </a:p>
          <a:p>
            <a:pPr marL="809625" lvl="1" indent="-352425"/>
            <a:r>
              <a:rPr lang="en-GB" dirty="0">
                <a:solidFill>
                  <a:srgbClr val="1F1F1F"/>
                </a:solidFill>
                <a:latin typeface="ElsevierGulliver"/>
              </a:rPr>
              <a:t>Consistent significant association in large cross-sectional studies </a:t>
            </a:r>
            <a:r>
              <a:rPr lang="en-GB" b="1" i="1" dirty="0">
                <a:solidFill>
                  <a:srgbClr val="1F1F1F"/>
                </a:solidFill>
                <a:latin typeface="ElsevierGulliver"/>
              </a:rPr>
              <a:t>not supported</a:t>
            </a:r>
            <a:r>
              <a:rPr lang="en-GB" dirty="0">
                <a:solidFill>
                  <a:srgbClr val="1F1F1F"/>
                </a:solidFill>
                <a:latin typeface="ElsevierGulliver"/>
              </a:rPr>
              <a:t> by prospective evidence</a:t>
            </a:r>
            <a:endParaRPr lang="en-GB" dirty="0"/>
          </a:p>
          <a:p>
            <a:r>
              <a:rPr lang="en-GB" dirty="0"/>
              <a:t>2023 systematic review </a:t>
            </a:r>
            <a:br>
              <a:rPr lang="en-GB" dirty="0"/>
            </a:br>
            <a:r>
              <a:rPr lang="en-GB" dirty="0"/>
              <a:t>(Nicolson et al): </a:t>
            </a:r>
          </a:p>
          <a:p>
            <a:pPr marL="809625" lvl="1" indent="-352425"/>
            <a:r>
              <a:rPr lang="en-GB" b="1" i="0" dirty="0">
                <a:solidFill>
                  <a:srgbClr val="1F1F1F"/>
                </a:solidFill>
                <a:effectLst/>
                <a:latin typeface="ElsevierGulliver"/>
              </a:rPr>
              <a:t>50</a:t>
            </a:r>
            <a:r>
              <a:rPr lang="en-GB" b="0" i="0" dirty="0">
                <a:solidFill>
                  <a:srgbClr val="1F1F1F"/>
                </a:solidFill>
                <a:effectLst/>
                <a:latin typeface="ElsevierGulliver"/>
              </a:rPr>
              <a:t> cross-sectional, </a:t>
            </a:r>
            <a:r>
              <a:rPr lang="en-GB" b="1" i="0" dirty="0">
                <a:solidFill>
                  <a:srgbClr val="1F1F1F"/>
                </a:solidFill>
                <a:effectLst/>
                <a:latin typeface="ElsevierGulliver"/>
              </a:rPr>
              <a:t>14</a:t>
            </a:r>
            <a:r>
              <a:rPr lang="en-GB" b="0" i="0" dirty="0">
                <a:solidFill>
                  <a:srgbClr val="1F1F1F"/>
                </a:solidFill>
                <a:effectLst/>
                <a:latin typeface="ElsevierGulliver"/>
              </a:rPr>
              <a:t> case-control, </a:t>
            </a:r>
            <a:br>
              <a:rPr lang="en-GB" b="0" i="0" dirty="0">
                <a:solidFill>
                  <a:srgbClr val="1F1F1F"/>
                </a:solidFill>
                <a:effectLst/>
                <a:latin typeface="ElsevierGulliver"/>
              </a:rPr>
            </a:br>
            <a:r>
              <a:rPr lang="en-GB" b="1" i="0" dirty="0">
                <a:solidFill>
                  <a:srgbClr val="1F1F1F"/>
                </a:solidFill>
                <a:effectLst/>
                <a:latin typeface="ElsevierGulliver"/>
              </a:rPr>
              <a:t>4</a:t>
            </a:r>
            <a:r>
              <a:rPr lang="en-GB" b="0" i="0" dirty="0">
                <a:solidFill>
                  <a:srgbClr val="1F1F1F"/>
                </a:solidFill>
                <a:effectLst/>
                <a:latin typeface="ElsevierGulliver"/>
              </a:rPr>
              <a:t> prospective studies</a:t>
            </a:r>
          </a:p>
          <a:p>
            <a:pPr marL="809625" lvl="1" indent="-352425"/>
            <a:r>
              <a:rPr lang="en-GB" dirty="0">
                <a:solidFill>
                  <a:srgbClr val="1F1F1F"/>
                </a:solidFill>
                <a:latin typeface="ElsevierGulliver"/>
              </a:rPr>
              <a:t>Consistent, ‘dose’-dependent associations</a:t>
            </a:r>
            <a:r>
              <a:rPr lang="en-GB" b="0" i="0" dirty="0">
                <a:solidFill>
                  <a:srgbClr val="1F1F1F"/>
                </a:solidFill>
                <a:effectLst/>
                <a:latin typeface="ElsevierGulliver"/>
              </a:rPr>
              <a:t> 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53CDB3-82DD-7C57-6FA1-BE2FEBF84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77552" cy="1325563"/>
          </a:xfrm>
        </p:spPr>
        <p:txBody>
          <a:bodyPr/>
          <a:lstStyle/>
          <a:p>
            <a:pPr algn="l"/>
            <a:r>
              <a:rPr lang="en-GB" dirty="0"/>
              <a:t>Adverse childhood experiences (ACEs) &amp; chronic pain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56681F-C9B5-43F4-804E-02DC22F078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110" y="4047943"/>
            <a:ext cx="5097664" cy="26049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CBB221-8E61-6C13-C590-B867490B8F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110" y="1825844"/>
            <a:ext cx="5097664" cy="129504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72813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ircle: Hollow 9">
            <a:extLst>
              <a:ext uri="{FF2B5EF4-FFF2-40B4-BE49-F238E27FC236}">
                <a16:creationId xmlns:a16="http://schemas.microsoft.com/office/drawing/2014/main" id="{3B4102CF-1299-3CC2-D0F0-D038E4C13041}"/>
              </a:ext>
            </a:extLst>
          </p:cNvPr>
          <p:cNvSpPr/>
          <p:nvPr/>
        </p:nvSpPr>
        <p:spPr>
          <a:xfrm>
            <a:off x="2025207" y="436859"/>
            <a:ext cx="8242296" cy="6110697"/>
          </a:xfrm>
          <a:prstGeom prst="donut">
            <a:avLst>
              <a:gd name="adj" fmla="val 6941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9000">
                <a:srgbClr val="6882C2">
                  <a:lumMod val="71000"/>
                  <a:lumOff val="29000"/>
                  <a:alpha val="94000"/>
                </a:srgbClr>
              </a:gs>
              <a:gs pos="20000">
                <a:srgbClr val="092F97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5126" name="Picture 6" descr="UCL - London's Global University">
            <a:extLst>
              <a:ext uri="{FF2B5EF4-FFF2-40B4-BE49-F238E27FC236}">
                <a16:creationId xmlns:a16="http://schemas.microsoft.com/office/drawing/2014/main" id="{81871EC1-647F-413A-85F4-AA3DCC9AB2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5115"/>
          <a:stretch/>
        </p:blipFill>
        <p:spPr bwMode="auto">
          <a:xfrm>
            <a:off x="7692219" y="5479543"/>
            <a:ext cx="2368625" cy="680334"/>
          </a:xfrm>
          <a:prstGeom prst="rect">
            <a:avLst/>
          </a:prstGeom>
          <a:solidFill>
            <a:srgbClr val="F4F4F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28" name="Picture 8" descr="Study in Scotland, UK | Home | | University of Stirling">
            <a:extLst>
              <a:ext uri="{FF2B5EF4-FFF2-40B4-BE49-F238E27FC236}">
                <a16:creationId xmlns:a16="http://schemas.microsoft.com/office/drawing/2014/main" id="{318290CE-A2BF-4A99-A910-A193D686F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5808" y="5557602"/>
            <a:ext cx="2409097" cy="602275"/>
          </a:xfrm>
          <a:prstGeom prst="rect">
            <a:avLst/>
          </a:prstGeom>
          <a:solidFill>
            <a:srgbClr val="F4F4F4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30" name="Picture 10" descr="University of Aberdeen International Study Centre: Study in the UK">
            <a:extLst>
              <a:ext uri="{FF2B5EF4-FFF2-40B4-BE49-F238E27FC236}">
                <a16:creationId xmlns:a16="http://schemas.microsoft.com/office/drawing/2014/main" id="{EBBFEC4B-2685-4CC1-B771-BE6126AC7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3903" y="831169"/>
            <a:ext cx="2670566" cy="724957"/>
          </a:xfrm>
          <a:prstGeom prst="rect">
            <a:avLst/>
          </a:prstGeom>
          <a:solidFill>
            <a:srgbClr val="F4F4F4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32" name="Picture 12" descr="Vector Graphics Clip Art Image Illustration Royalty-free, PNG, 553x621px,  Royaltyfree, Art, Logo, Organization, Symbol Download">
            <a:extLst>
              <a:ext uri="{FF2B5EF4-FFF2-40B4-BE49-F238E27FC236}">
                <a16:creationId xmlns:a16="http://schemas.microsoft.com/office/drawing/2014/main" id="{2D11F60D-4171-4720-894B-72043D09B2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01789" y="2974002"/>
            <a:ext cx="1305778" cy="1225479"/>
          </a:xfrm>
          <a:prstGeom prst="rect">
            <a:avLst/>
          </a:prstGeom>
          <a:solidFill>
            <a:srgbClr val="F4F4F4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Content Placeholder 11">
            <a:extLst>
              <a:ext uri="{FF2B5EF4-FFF2-40B4-BE49-F238E27FC236}">
                <a16:creationId xmlns:a16="http://schemas.microsoft.com/office/drawing/2014/main" id="{20F90C1F-2D1E-4801-8EBE-5BA3ADA7E0FB}"/>
              </a:ext>
            </a:extLst>
          </p:cNvPr>
          <p:cNvSpPr txBox="1">
            <a:spLocks/>
          </p:cNvSpPr>
          <p:nvPr/>
        </p:nvSpPr>
        <p:spPr>
          <a:xfrm>
            <a:off x="10707567" y="2966679"/>
            <a:ext cx="1305778" cy="14842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dirty="0"/>
              <a:t>Chronic Pain </a:t>
            </a:r>
            <a:br>
              <a:rPr lang="en-GB" sz="2000" dirty="0"/>
            </a:br>
            <a:r>
              <a:rPr lang="en-GB" sz="2000" dirty="0"/>
              <a:t>Advisory Group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900" b="0" i="0" u="none" strike="noStrike" baseline="0" dirty="0">
              <a:latin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EF9E50A-5B18-B933-1D0C-EB82E682DF7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3177" y="1886537"/>
            <a:ext cx="5866041" cy="2947686"/>
          </a:xfrm>
          <a:prstGeom prst="rect">
            <a:avLst/>
          </a:prstGeom>
          <a:noFill/>
        </p:spPr>
      </p:pic>
      <p:pic>
        <p:nvPicPr>
          <p:cNvPr id="1030" name="Picture 6" descr="Our councils – UKRI">
            <a:extLst>
              <a:ext uri="{FF2B5EF4-FFF2-40B4-BE49-F238E27FC236}">
                <a16:creationId xmlns:a16="http://schemas.microsoft.com/office/drawing/2014/main" id="{8B9567F8-95F9-683F-E415-2F5F33C42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655" y="82811"/>
            <a:ext cx="2409825" cy="200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rand logo and shield | University of Dundee">
            <a:extLst>
              <a:ext uri="{FF2B5EF4-FFF2-40B4-BE49-F238E27FC236}">
                <a16:creationId xmlns:a16="http://schemas.microsoft.com/office/drawing/2014/main" id="{F6B95F83-63AA-92FE-F21B-8DA8AF2A8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5019" y="750640"/>
            <a:ext cx="2264789" cy="806637"/>
          </a:xfrm>
          <a:prstGeom prst="rect">
            <a:avLst/>
          </a:prstGeom>
          <a:solidFill>
            <a:srgbClr val="F4F4F4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The University of Edinburgh logo horizontal transparent PNG - StickPNG">
            <a:extLst>
              <a:ext uri="{FF2B5EF4-FFF2-40B4-BE49-F238E27FC236}">
                <a16:creationId xmlns:a16="http://schemas.microsoft.com/office/drawing/2014/main" id="{EC84C71B-9866-918C-6284-8EABF37212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48" t="9544" r="3313" b="3535"/>
          <a:stretch/>
        </p:blipFill>
        <p:spPr bwMode="auto">
          <a:xfrm>
            <a:off x="766175" y="3144419"/>
            <a:ext cx="2664161" cy="789235"/>
          </a:xfrm>
          <a:prstGeom prst="rect">
            <a:avLst/>
          </a:prstGeom>
          <a:solidFill>
            <a:srgbClr val="F4F4F4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 descr="Advanced Pain Discovery Platform">
            <a:extLst>
              <a:ext uri="{FF2B5EF4-FFF2-40B4-BE49-F238E27FC236}">
                <a16:creationId xmlns:a16="http://schemas.microsoft.com/office/drawing/2014/main" id="{317EAC79-2739-CCC4-9EB6-921CD7D618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38788" y="0"/>
            <a:ext cx="2053212" cy="952500"/>
          </a:xfrm>
          <a:prstGeom prst="rect">
            <a:avLst/>
          </a:prstGeom>
          <a:solidFill>
            <a:srgbClr val="F4F4F4"/>
          </a:solidFill>
        </p:spPr>
      </p:pic>
    </p:spTree>
    <p:extLst>
      <p:ext uri="{BB962C8B-B14F-4D97-AF65-F5344CB8AC3E}">
        <p14:creationId xmlns:p14="http://schemas.microsoft.com/office/powerpoint/2010/main" val="25899519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1">
            <a:extLst>
              <a:ext uri="{FF2B5EF4-FFF2-40B4-BE49-F238E27FC236}">
                <a16:creationId xmlns:a16="http://schemas.microsoft.com/office/drawing/2014/main" id="{441FC93A-FF90-152F-12CC-A56C60D259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7226615"/>
              </p:ext>
            </p:extLst>
          </p:nvPr>
        </p:nvGraphicFramePr>
        <p:xfrm>
          <a:off x="838200" y="125333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FC2FFCF3-42A6-9E4A-78E2-8503A7AF5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l"/>
            <a:r>
              <a:rPr lang="en-GB" dirty="0"/>
              <a:t>CAPE WP2 objectives</a:t>
            </a:r>
          </a:p>
        </p:txBody>
      </p:sp>
    </p:spTree>
    <p:extLst>
      <p:ext uri="{BB962C8B-B14F-4D97-AF65-F5344CB8AC3E}">
        <p14:creationId xmlns:p14="http://schemas.microsoft.com/office/powerpoint/2010/main" val="13503880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3CC19F4-2956-69DE-6069-C97E0928E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366"/>
            <a:ext cx="10515600" cy="1325563"/>
          </a:xfrm>
        </p:spPr>
        <p:txBody>
          <a:bodyPr/>
          <a:lstStyle/>
          <a:p>
            <a:pPr algn="l"/>
            <a:r>
              <a:rPr lang="en-GB" dirty="0"/>
              <a:t>Pathways to pain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CC1814-C821-9B27-3C08-27A50649F7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1045750"/>
            <a:ext cx="9574924" cy="54975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9420481-F7BC-33C3-6939-31DC176DBB40}"/>
              </a:ext>
            </a:extLst>
          </p:cNvPr>
          <p:cNvSpPr txBox="1"/>
          <p:nvPr/>
        </p:nvSpPr>
        <p:spPr>
          <a:xfrm>
            <a:off x="8965324" y="6035482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ACE = adverse childhood experience</a:t>
            </a:r>
          </a:p>
          <a:p>
            <a:r>
              <a:rPr lang="en-GB" sz="1400" dirty="0"/>
              <a:t>CNS = central nervous system</a:t>
            </a:r>
          </a:p>
          <a:p>
            <a:r>
              <a:rPr lang="en-GB" sz="1400" dirty="0"/>
              <a:t>SEP = socioeconomic position</a:t>
            </a:r>
          </a:p>
          <a:p>
            <a:endParaRPr lang="en-GB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7AE190-4B12-EDE8-ED57-F1D763DCDD9E}"/>
              </a:ext>
            </a:extLst>
          </p:cNvPr>
          <p:cNvSpPr txBox="1"/>
          <p:nvPr/>
        </p:nvSpPr>
        <p:spPr>
          <a:xfrm>
            <a:off x="9791700" y="1283969"/>
            <a:ext cx="20574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000" b="1" dirty="0"/>
              <a:t>Moderators: </a:t>
            </a:r>
          </a:p>
          <a:p>
            <a:r>
              <a:rPr lang="en-GB" sz="2000" b="1" dirty="0"/>
              <a:t>Sex, ethnicity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7B4061-60B4-D89A-4271-E4703AF94623}"/>
              </a:ext>
            </a:extLst>
          </p:cNvPr>
          <p:cNvSpPr/>
          <p:nvPr/>
        </p:nvSpPr>
        <p:spPr>
          <a:xfrm>
            <a:off x="4295274" y="1991855"/>
            <a:ext cx="4343400" cy="4763779"/>
          </a:xfrm>
          <a:prstGeom prst="rect">
            <a:avLst/>
          </a:prstGeom>
          <a:noFill/>
          <a:ln w="571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CEEF10-2BCE-31B9-1CE3-841D6D79164B}"/>
              </a:ext>
            </a:extLst>
          </p:cNvPr>
          <p:cNvSpPr txBox="1"/>
          <p:nvPr/>
        </p:nvSpPr>
        <p:spPr>
          <a:xfrm>
            <a:off x="9791700" y="2394284"/>
            <a:ext cx="20574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000" b="1" dirty="0"/>
              <a:t>Mediators</a:t>
            </a:r>
            <a:endParaRPr lang="en-GB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2B533F-B234-45AE-1022-980436F2925C}"/>
              </a:ext>
            </a:extLst>
          </p:cNvPr>
          <p:cNvSpPr txBox="1"/>
          <p:nvPr/>
        </p:nvSpPr>
        <p:spPr>
          <a:xfrm>
            <a:off x="277456" y="5400294"/>
            <a:ext cx="1808018" cy="823912"/>
          </a:xfrm>
          <a:prstGeom prst="rect">
            <a:avLst/>
          </a:prstGeom>
        </p:spPr>
        <p:txBody>
          <a:bodyPr rtlCol="0"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GB" sz="1600" dirty="0"/>
              <a:t>Created using daggity.net</a:t>
            </a:r>
          </a:p>
        </p:txBody>
      </p:sp>
    </p:spTree>
    <p:extLst>
      <p:ext uri="{BB962C8B-B14F-4D97-AF65-F5344CB8AC3E}">
        <p14:creationId xmlns:p14="http://schemas.microsoft.com/office/powerpoint/2010/main" val="5271264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BB7156-11F2-EFA2-E9BC-2891C61AA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414" y="600700"/>
            <a:ext cx="10515600" cy="1325563"/>
          </a:xfrm>
        </p:spPr>
        <p:txBody>
          <a:bodyPr>
            <a:noAutofit/>
          </a:bodyPr>
          <a:lstStyle/>
          <a:p>
            <a:pPr algn="l"/>
            <a:r>
              <a:rPr lang="en-GB" sz="3600" dirty="0"/>
              <a:t>Identifying existing population-based prospective cohort data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80A13B-0F9E-A590-05AB-5E235DBF64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014" y="2093119"/>
            <a:ext cx="5157787" cy="823912"/>
          </a:xfrm>
        </p:spPr>
        <p:txBody>
          <a:bodyPr>
            <a:normAutofit/>
          </a:bodyPr>
          <a:lstStyle/>
          <a:p>
            <a:r>
              <a:rPr lang="en-GB" sz="2800" dirty="0"/>
              <a:t>We searched for: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934C8F-5AB0-A510-FC7A-6E94151804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6612" y="3037681"/>
            <a:ext cx="5637760" cy="3052763"/>
          </a:xfrm>
        </p:spPr>
        <p:txBody>
          <a:bodyPr/>
          <a:lstStyle/>
          <a:p>
            <a:r>
              <a:rPr lang="en-GB" dirty="0"/>
              <a:t>Population-based longitudinal cohorts of adults</a:t>
            </a:r>
          </a:p>
          <a:p>
            <a:r>
              <a:rPr lang="en-GB" dirty="0"/>
              <a:t>n&gt;2000</a:t>
            </a:r>
          </a:p>
          <a:p>
            <a:r>
              <a:rPr lang="en-GB" dirty="0"/>
              <a:t>Sharable data in English</a:t>
            </a:r>
          </a:p>
          <a:p>
            <a:r>
              <a:rPr lang="en-GB" dirty="0"/>
              <a:t>Data on adverse experiences during childhood (&lt;18yrs)</a:t>
            </a:r>
          </a:p>
          <a:p>
            <a:r>
              <a:rPr lang="en-GB" dirty="0"/>
              <a:t>Measures of chronic (&gt;3mo) pain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A0AB528-5D45-6709-0AA8-2112C190C504}"/>
              </a:ext>
            </a:extLst>
          </p:cNvPr>
          <p:cNvGrpSpPr/>
          <p:nvPr/>
        </p:nvGrpSpPr>
        <p:grpSpPr>
          <a:xfrm>
            <a:off x="5570482" y="3037681"/>
            <a:ext cx="6432331" cy="3673366"/>
            <a:chOff x="15536013" y="19921048"/>
            <a:chExt cx="12578192" cy="6625942"/>
          </a:xfrm>
        </p:grpSpPr>
        <p:pic>
          <p:nvPicPr>
            <p:cNvPr id="10" name="Picture 9" descr="Map&#10;&#10;Description automatically generated">
              <a:extLst>
                <a:ext uri="{FF2B5EF4-FFF2-40B4-BE49-F238E27FC236}">
                  <a16:creationId xmlns:a16="http://schemas.microsoft.com/office/drawing/2014/main" id="{A6A5513E-A430-B784-0423-7D7CA4B28E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536013" y="19921048"/>
              <a:ext cx="12578192" cy="6625942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8702400-45BF-9E2D-D5B2-9FEEABEF5CC0}"/>
                </a:ext>
              </a:extLst>
            </p:cNvPr>
            <p:cNvSpPr/>
            <p:nvPr/>
          </p:nvSpPr>
          <p:spPr>
            <a:xfrm>
              <a:off x="16459200" y="23930552"/>
              <a:ext cx="350520" cy="270568"/>
            </a:xfrm>
            <a:prstGeom prst="rect">
              <a:avLst/>
            </a:prstGeom>
            <a:solidFill>
              <a:srgbClr val="F4F4F4"/>
            </a:solidFill>
            <a:ln>
              <a:solidFill>
                <a:srgbClr val="F4F4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40A8016-6F05-17F9-080D-F23D3FF2B395}"/>
              </a:ext>
            </a:extLst>
          </p:cNvPr>
          <p:cNvSpPr txBox="1">
            <a:spLocks/>
          </p:cNvSpPr>
          <p:nvPr/>
        </p:nvSpPr>
        <p:spPr>
          <a:xfrm>
            <a:off x="6284119" y="2093119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/>
              <a:t>We found: </a:t>
            </a:r>
            <a:r>
              <a:rPr lang="en-GB" sz="2800" b="0" dirty="0">
                <a:solidFill>
                  <a:srgbClr val="354B8C"/>
                </a:solidFill>
              </a:rPr>
              <a:t>29</a:t>
            </a:r>
            <a:r>
              <a:rPr lang="en-GB" sz="2800" b="0" dirty="0"/>
              <a:t> </a:t>
            </a:r>
            <a:r>
              <a:rPr lang="en-GB" sz="2800" b="0" dirty="0">
                <a:solidFill>
                  <a:schemeClr val="tx1"/>
                </a:solidFill>
              </a:rPr>
              <a:t>cohorts</a:t>
            </a:r>
            <a:endParaRPr lang="en-GB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69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AF1E607-4B32-C712-7B2E-7F94D9F9A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6732"/>
            <a:ext cx="12192000" cy="64845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59D10F-FBAC-80FC-110C-9073D312215C}"/>
              </a:ext>
            </a:extLst>
          </p:cNvPr>
          <p:cNvSpPr txBox="1"/>
          <p:nvPr/>
        </p:nvSpPr>
        <p:spPr>
          <a:xfrm>
            <a:off x="1995487" y="6467195"/>
            <a:ext cx="25812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No details available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85F4ED-43FD-5029-9571-7CEDDF0BF60C}"/>
              </a:ext>
            </a:extLst>
          </p:cNvPr>
          <p:cNvSpPr txBox="1"/>
          <p:nvPr/>
        </p:nvSpPr>
        <p:spPr>
          <a:xfrm>
            <a:off x="4576763" y="788276"/>
            <a:ext cx="3358548" cy="83099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dirty="0"/>
              <a:t>Different adverse childhood experiences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84690F-012E-F2F0-83F4-BD9F6902AABD}"/>
              </a:ext>
            </a:extLst>
          </p:cNvPr>
          <p:cNvSpPr txBox="1"/>
          <p:nvPr/>
        </p:nvSpPr>
        <p:spPr>
          <a:xfrm rot="16200000">
            <a:off x="39834" y="3978903"/>
            <a:ext cx="2364141" cy="46166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dirty="0"/>
              <a:t>Cohort studies</a:t>
            </a:r>
          </a:p>
        </p:txBody>
      </p:sp>
    </p:spTree>
    <p:extLst>
      <p:ext uri="{BB962C8B-B14F-4D97-AF65-F5344CB8AC3E}">
        <p14:creationId xmlns:p14="http://schemas.microsoft.com/office/powerpoint/2010/main" val="31942438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3B55F87B-7C0E-4CFA-3E9E-9062F945EAC4}"/>
              </a:ext>
            </a:extLst>
          </p:cNvPr>
          <p:cNvSpPr txBox="1">
            <a:spLocks/>
          </p:cNvSpPr>
          <p:nvPr/>
        </p:nvSpPr>
        <p:spPr>
          <a:xfrm>
            <a:off x="838200" y="59651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/>
              <a:t>Today’s focus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ABA0B134-80BD-20A8-EA93-BAB9798A4067}"/>
              </a:ext>
            </a:extLst>
          </p:cNvPr>
          <p:cNvSpPr txBox="1">
            <a:spLocks/>
          </p:cNvSpPr>
          <p:nvPr/>
        </p:nvSpPr>
        <p:spPr>
          <a:xfrm>
            <a:off x="927538" y="2130732"/>
            <a:ext cx="10602310" cy="2378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24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/>
              <a:t>Describe the prevalence in			 :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GB" sz="2800" dirty="0"/>
              <a:t> childhood maltreatment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GB" sz="2800" dirty="0"/>
              <a:t> chronic pain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GB" sz="2800" dirty="0"/>
              <a:t> chronic pain all over (widespread)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GB" sz="2800" dirty="0"/>
              <a:t> acute pain</a:t>
            </a:r>
          </a:p>
        </p:txBody>
      </p:sp>
      <p:pic>
        <p:nvPicPr>
          <p:cNvPr id="6" name="Picture 2" descr="UK Biobank - UK Biobank">
            <a:extLst>
              <a:ext uri="{FF2B5EF4-FFF2-40B4-BE49-F238E27FC236}">
                <a16:creationId xmlns:a16="http://schemas.microsoft.com/office/drawing/2014/main" id="{135DD05B-C0B8-2ADA-C8B3-97BD59633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1958574"/>
            <a:ext cx="2456295" cy="74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FA028A-5DBF-C7AB-E42A-5D8381AB407C}"/>
              </a:ext>
            </a:extLst>
          </p:cNvPr>
          <p:cNvSpPr txBox="1"/>
          <p:nvPr/>
        </p:nvSpPr>
        <p:spPr>
          <a:xfrm>
            <a:off x="1250733" y="6076822"/>
            <a:ext cx="108466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This research has been conducted using the UK Biobank Resource under application number 1144.</a:t>
            </a:r>
          </a:p>
        </p:txBody>
      </p:sp>
    </p:spTree>
    <p:extLst>
      <p:ext uri="{BB962C8B-B14F-4D97-AF65-F5344CB8AC3E}">
        <p14:creationId xmlns:p14="http://schemas.microsoft.com/office/powerpoint/2010/main" val="23329333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dern Epi Template Master Cop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2 Epi Slides.pptx" id="{E628939D-1CA5-4A15-94D4-07CC1CD6B198}" vid="{CE15327A-1445-4FB0-88FE-B4763A5D926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2022 Epi Slides</Template>
  <TotalTime>0</TotalTime>
  <Words>565</Words>
  <Application>Microsoft Office PowerPoint</Application>
  <PresentationFormat>Widescreen</PresentationFormat>
  <Paragraphs>100</Paragraphs>
  <Slides>21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ElsevierGulliver</vt:lpstr>
      <vt:lpstr>Segoe UI</vt:lpstr>
      <vt:lpstr>Wingdings</vt:lpstr>
      <vt:lpstr>Modern Epi Template Master Copy</vt:lpstr>
      <vt:lpstr>Maltreatment and chronic  widespread pain in the UK Biobank  A preliminary descriptive analysis</vt:lpstr>
      <vt:lpstr>PowerPoint Presentation</vt:lpstr>
      <vt:lpstr>Adverse childhood experiences (ACEs) &amp; chronic pain</vt:lpstr>
      <vt:lpstr>PowerPoint Presentation</vt:lpstr>
      <vt:lpstr>CAPE WP2 objectives</vt:lpstr>
      <vt:lpstr>Pathways to pain</vt:lpstr>
      <vt:lpstr>Identifying existing population-based prospective cohort data</vt:lpstr>
      <vt:lpstr>PowerPoint Presentation</vt:lpstr>
      <vt:lpstr>PowerPoint Presentation</vt:lpstr>
      <vt:lpstr>PowerPoint Presentation</vt:lpstr>
      <vt:lpstr>Childhood maltreatment</vt:lpstr>
      <vt:lpstr>Pain</vt:lpstr>
      <vt:lpstr>Childhood maltreatment &amp; adult pain</vt:lpstr>
      <vt:lpstr>Sexual abuse &amp; odds of pain </vt:lpstr>
      <vt:lpstr>Physical abuse &amp; odds of pain </vt:lpstr>
      <vt:lpstr>Emotional abuse &amp; odds of pain </vt:lpstr>
      <vt:lpstr>Emotional neglect &amp; odds of pain </vt:lpstr>
      <vt:lpstr>Physical neglect &amp; odds of pain </vt:lpstr>
      <vt:lpstr>Ongoing work</vt:lpstr>
      <vt:lpstr>Take away messages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2023-11-15T10:16:03Z</dcterms:created>
  <dcterms:modified xsi:type="dcterms:W3CDTF">2023-11-15T10:16:09Z</dcterms:modified>
</cp:coreProperties>
</file>